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84" r:id="rId11"/>
    <p:sldId id="267" r:id="rId12"/>
    <p:sldId id="278" r:id="rId13"/>
    <p:sldId id="265" r:id="rId14"/>
    <p:sldId id="279" r:id="rId15"/>
    <p:sldId id="268" r:id="rId16"/>
    <p:sldId id="269" r:id="rId17"/>
    <p:sldId id="281" r:id="rId18"/>
    <p:sldId id="271" r:id="rId19"/>
    <p:sldId id="282" r:id="rId20"/>
    <p:sldId id="286" r:id="rId21"/>
    <p:sldId id="280" r:id="rId22"/>
  </p:sldIdLst>
  <p:sldSz cx="14630400" cy="8229600"/>
  <p:notesSz cx="8229600" cy="14630400"/>
  <p:embeddedFontLst>
    <p:embeddedFont>
      <p:font typeface="Bricolage Grotesque Bold" panose="020B0604020202020204" pitchFamily="34" charset="0"/>
      <p:regular r:id="rId24"/>
    </p:embeddedFont>
    <p:embeddedFont>
      <p:font typeface="DM Sans" pitchFamily="2" charset="77"/>
      <p:regular r:id="rId25"/>
      <p:bold r:id="rId26"/>
      <p:italic r:id="rId27"/>
      <p:boldItalic r:id="rId28"/>
    </p:embeddedFont>
    <p:embeddedFont>
      <p:font typeface="Libre Baskerville" panose="02000000000000000000" pitchFamily="2" charset="0"/>
      <p:regular r:id="rId29"/>
      <p:bold r:id="rId30"/>
      <p: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3CCF"/>
    <a:srgbClr val="262D66"/>
    <a:srgbClr val="36005C"/>
    <a:srgbClr val="4957C4"/>
    <a:srgbClr val="DAA6FF"/>
    <a:srgbClr val="A04CE6"/>
    <a:srgbClr val="5D6CDE"/>
    <a:srgbClr val="3DA5FF"/>
    <a:srgbClr val="CF8CFF"/>
    <a:srgbClr val="990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58348-B149-EE18-5230-E5D551E2FB26}" v="47" dt="2026-01-18T21:37:44.980"/>
    <p1510:client id="{2A2DF0C9-6131-B258-EC26-64FDB0989BDE}" v="411" dt="2026-01-18T20:42:46.606"/>
    <p1510:client id="{39534756-D683-21BA-660C-8B3CA12D686A}" v="72" dt="2026-01-18T16:48:47.975"/>
    <p1510:client id="{442D8051-E88E-5487-F542-3AD0DEEEDDF1}" v="139" dt="2026-01-18T17:57:46.443"/>
    <p1510:client id="{5C2EABB1-2E5E-617E-AD37-5DFBD1E1EE4A}" v="5" dt="2026-01-18T23:18:36.414"/>
    <p1510:client id="{5DAD2044-CDBF-5B98-4121-C5846CAC9D02}" v="120" dt="2026-01-18T18:56:04.923"/>
    <p1510:client id="{617EA56A-87BF-5D7A-692A-565F10B96D90}" v="1060" dt="2026-01-18T16:27:13.419"/>
    <p1510:client id="{6A4449D1-3C29-453C-80C1-DB2D2EF07C83}" v="65" dt="2026-01-19T00:03:36.486"/>
    <p1510:client id="{76F76099-6DEB-60CD-5B8B-85981F795A6C}" v="97" dt="2026-01-18T16:28:39.048"/>
    <p1510:client id="{82E88B73-71E9-A75A-338E-1C99A76F4C3A}" v="235" dt="2026-01-18T18:41:02.327"/>
    <p1510:client id="{85B4B4A1-EF09-BA86-DED2-F8CEE136609E}" v="17" dt="2026-01-18T14:55:06.595"/>
    <p1510:client id="{8A6565AB-19C6-6F00-3963-24DA6A210FD1}" v="3" dt="2026-01-18T14:48:26.210"/>
    <p1510:client id="{8B5CD138-FF43-F414-8E37-D3EAE006DD1A}" v="141" dt="2026-01-18T16:42:51.900"/>
    <p1510:client id="{8DD05EA3-47DB-C65A-C04B-3943FC6BEE30}" v="27" dt="2026-01-18T22:41:37.490"/>
    <p1510:client id="{977DD4AE-5069-CD4C-93F5-1EFF6A34D450}" v="7" dt="2026-01-18T14:48:34.107"/>
    <p1510:client id="{9EEDC52E-963A-E9D8-F2BF-65A18B36812A}" v="4" dt="2026-01-18T17:10:07.642"/>
    <p1510:client id="{A88FCA5F-F62C-7D64-17C1-560BCF86C3ED}" v="248" dt="2026-01-18T17:10:34.320"/>
    <p1510:client id="{AFBE2A71-1430-87E0-C891-9610F33F4F21}" v="39" dt="2026-01-19T02:35:21.306"/>
    <p1510:client id="{BD3BDC12-703E-F5E0-8132-DFBE00BB0865}" v="1697" dt="2026-01-18T23:11:01.399"/>
    <p1510:client id="{C60072FE-4B9A-75C6-89EB-7ECEDF20C9B4}" v="756" dt="2026-01-18T20:51:43.868"/>
    <p1510:client id="{CC225737-E0C2-72F0-D57E-E0C694D40A6C}" v="71" dt="2026-01-18T16:05:42.362"/>
    <p1510:client id="{CEAB52B9-C393-CF41-C361-C3BEDA551287}" v="6" dt="2026-01-19T09:19:38.667"/>
    <p1510:client id="{D3E79E87-56BE-36C3-4211-6E99C614799E}" v="28" dt="2026-01-18T16:30:33.833"/>
    <p1510:client id="{DCAF05C1-BE38-FFA5-D4C0-75F4FB7A9EA4}" v="3" dt="2026-01-18T22:58:44.196"/>
    <p1510:client id="{F2DF2AC7-45F1-162C-EA49-51707B10CD74}" v="2" dt="2026-01-18T20:49:53.646"/>
    <p1510:client id="{FB82C04E-26D8-A45A-FE1E-E939F6F161EA}" v="248" dt="2026-01-18T18:42:47.285"/>
    <p1510:client id="{FD2A573A-E696-8A3B-5412-15AC3F1154DF}" v="39" dt="2026-01-18T20:07:15.699"/>
    <p1510:client id="{FE0F3476-F138-6145-AE30-A8BF653C6F36}" v="43" dt="2026-01-19T00:41:28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68"/>
    <p:restoredTop sz="94724"/>
  </p:normalViewPr>
  <p:slideViewPr>
    <p:cSldViewPr snapToGrid="0">
      <p:cViewPr varScale="1">
        <p:scale>
          <a:sx n="81" d="100"/>
          <a:sy n="81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82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1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7OqYsDRptFA?feature=oembed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138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b="1">
                <a:solidFill>
                  <a:srgbClr val="403CCF"/>
                </a:solidFill>
                <a:latin typeface="Libre Baskerville"/>
              </a:rPr>
              <a:t>Drei-Punkte Wurf Inflation der NBA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3722132"/>
            <a:ext cx="3940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00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Ein Data-Modeling Projekt</a:t>
            </a:r>
            <a:endParaRPr lang="en-US" sz="2000">
              <a:ea typeface="Calibri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4166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Kurs: Data Modeling &amp; Projektmanagement (WS 25/26)</a:t>
            </a:r>
            <a:endParaRPr lang="en-US" sz="1600">
              <a:latin typeface="Open Sans"/>
              <a:ea typeface="Open Sans"/>
              <a:cs typeface="Open Sans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5047203"/>
            <a:ext cx="7255797" cy="738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Gruppe: Ayoub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Tajar</a:t>
            </a:r>
            <a:r>
              <a:rPr lang="en-US" sz="17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Altan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Itak</a:t>
            </a:r>
            <a:r>
              <a:rPr lang="en-US" sz="17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Esli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Ntambu</a:t>
            </a:r>
            <a:r>
              <a:rPr lang="en-US" sz="17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</a:t>
            </a:r>
            <a:endParaRPr lang="en-US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>
              <a:lnSpc>
                <a:spcPts val="2850"/>
              </a:lnSpc>
            </a:pPr>
            <a:r>
              <a:rPr lang="en-US" sz="17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Mohamed-Amin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Barkani</a:t>
            </a:r>
            <a:r>
              <a:rPr lang="en-US" sz="17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Rehman Iqbal, Zakariye Omar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2AED731-A437-3E5F-D247-8AB51077AA81}"/>
              </a:ext>
            </a:extLst>
          </p:cNvPr>
          <p:cNvSpPr/>
          <p:nvPr/>
        </p:nvSpPr>
        <p:spPr>
          <a:xfrm>
            <a:off x="12453870" y="7340958"/>
            <a:ext cx="2176530" cy="888642"/>
          </a:xfrm>
          <a:prstGeom prst="rect">
            <a:avLst/>
          </a:prstGeom>
          <a:solidFill>
            <a:srgbClr val="FCFAFF"/>
          </a:solidFill>
          <a:ln>
            <a:solidFill>
              <a:srgbClr val="FBFA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11">
            <a:extLst>
              <a:ext uri="{FF2B5EF4-FFF2-40B4-BE49-F238E27FC236}">
                <a16:creationId xmlns:a16="http://schemas.microsoft.com/office/drawing/2014/main" id="{E459B872-C7A5-36CD-08B8-59F7BF2C3DA9}"/>
              </a:ext>
            </a:extLst>
          </p:cNvPr>
          <p:cNvSpPr/>
          <p:nvPr/>
        </p:nvSpPr>
        <p:spPr>
          <a:xfrm>
            <a:off x="12643190" y="7759783"/>
            <a:ext cx="1891253" cy="465756"/>
          </a:xfrm>
          <a:prstGeom prst="rect">
            <a:avLst/>
          </a:prstGeom>
          <a:solidFill>
            <a:srgbClr val="FCF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>
              <a:solidFill>
                <a:srgbClr val="D7CDFA"/>
              </a:solidFill>
              <a:ea typeface="Calibri"/>
              <a:cs typeface="Calibri"/>
            </a:endParaRPr>
          </a:p>
        </p:txBody>
      </p:sp>
      <p:pic>
        <p:nvPicPr>
          <p:cNvPr id="10" name="Grafik 9" descr="Technische Hochschule Köln – Wikipedia">
            <a:extLst>
              <a:ext uri="{FF2B5EF4-FFF2-40B4-BE49-F238E27FC236}">
                <a16:creationId xmlns:a16="http://schemas.microsoft.com/office/drawing/2014/main" id="{C7C3CF36-2D12-DF31-2155-07F767FD2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0488" y="7344619"/>
            <a:ext cx="1605747" cy="84398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5BBA683-F83D-1308-52E9-E418218E1071}"/>
              </a:ext>
            </a:extLst>
          </p:cNvPr>
          <p:cNvSpPr txBox="1"/>
          <p:nvPr/>
        </p:nvSpPr>
        <p:spPr>
          <a:xfrm>
            <a:off x="3880531" y="795244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chemeClr val="bg1"/>
                </a:solidFill>
                <a:ea typeface="+mn-lt"/>
                <a:cs typeface="+mn-lt"/>
              </a:rPr>
              <a:t>Abbildung: KI-generiert</a:t>
            </a:r>
            <a:endParaRPr lang="de-DE" sz="12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6DF2E74-E68F-8382-1D57-C244CB993389}"/>
              </a:ext>
            </a:extLst>
          </p:cNvPr>
          <p:cNvSpPr txBox="1"/>
          <p:nvPr/>
        </p:nvSpPr>
        <p:spPr>
          <a:xfrm>
            <a:off x="6172160" y="5965401"/>
            <a:ext cx="7072128" cy="361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750" err="1">
                <a:solidFill>
                  <a:srgbClr val="403CCF"/>
                </a:solidFill>
                <a:latin typeface="Open Sans"/>
                <a:ea typeface="Calibri"/>
                <a:cs typeface="Calibri"/>
              </a:rPr>
              <a:t>Github</a:t>
            </a:r>
            <a:r>
              <a:rPr lang="de-DE" sz="1750">
                <a:solidFill>
                  <a:srgbClr val="403CCF"/>
                </a:solidFill>
                <a:latin typeface="Open Sans"/>
                <a:ea typeface="Calibri"/>
                <a:cs typeface="Calibri"/>
              </a:rPr>
              <a:t> Repository: </a:t>
            </a:r>
            <a:r>
              <a:rPr lang="de-DE" sz="1750">
                <a:solidFill>
                  <a:srgbClr val="403CCF"/>
                </a:solidFill>
                <a:latin typeface="Open Sans"/>
                <a:ea typeface="+mn-lt"/>
                <a:cs typeface="+mn-lt"/>
              </a:rPr>
              <a:t>https://github.com/altnitak/3PT-Inflation-NBA</a:t>
            </a:r>
            <a:endParaRPr lang="de-DE" sz="1750">
              <a:solidFill>
                <a:srgbClr val="403CCF"/>
              </a:solidFill>
              <a:latin typeface="Open Sans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9456" y="2973441"/>
            <a:ext cx="7987818" cy="3754165"/>
          </a:xfrm>
          <a:custGeom>
            <a:avLst/>
            <a:gdLst/>
            <a:ahLst/>
            <a:cxnLst/>
            <a:rect l="l" t="t" r="r" b="b"/>
            <a:pathLst>
              <a:path w="10137172" h="4768906">
                <a:moveTo>
                  <a:pt x="0" y="0"/>
                </a:moveTo>
                <a:lnTo>
                  <a:pt x="10137172" y="0"/>
                </a:lnTo>
                <a:lnTo>
                  <a:pt x="10137172" y="4768906"/>
                </a:lnTo>
                <a:lnTo>
                  <a:pt x="0" y="476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99" r="-1972"/>
            </a:stretch>
          </a:blipFill>
        </p:spPr>
        <p:txBody>
          <a:bodyPr/>
          <a:lstStyle/>
          <a:p>
            <a:endParaRPr lang="de-DE" sz="1440"/>
          </a:p>
        </p:txBody>
      </p:sp>
      <p:sp>
        <p:nvSpPr>
          <p:cNvPr id="3" name="AutoShape 3"/>
          <p:cNvSpPr/>
          <p:nvPr/>
        </p:nvSpPr>
        <p:spPr>
          <a:xfrm>
            <a:off x="8396235" y="1898770"/>
            <a:ext cx="0" cy="57011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de-DE" sz="1440"/>
          </a:p>
        </p:txBody>
      </p:sp>
      <p:sp>
        <p:nvSpPr>
          <p:cNvPr id="4" name="TextBox 4"/>
          <p:cNvSpPr txBox="1"/>
          <p:nvPr/>
        </p:nvSpPr>
        <p:spPr>
          <a:xfrm>
            <a:off x="8728467" y="1897497"/>
            <a:ext cx="6028950" cy="639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6"/>
              </a:lnSpc>
            </a:pPr>
            <a:r>
              <a:rPr lang="en-US" sz="3600">
                <a:solidFill>
                  <a:srgbClr val="403CCF"/>
                </a:solidFill>
                <a:latin typeface="Libre Baskerville"/>
                <a:ea typeface="Bricolage Grotesque Bold"/>
                <a:cs typeface="Bricolage Grotesque Bold"/>
                <a:sym typeface="Bricolage Grotesque Bold"/>
              </a:rPr>
              <a:t>Stats </a:t>
            </a:r>
            <a:r>
              <a:rPr lang="en-US" sz="3600" err="1">
                <a:solidFill>
                  <a:srgbClr val="403CCF"/>
                </a:solidFill>
                <a:latin typeface="Libre Baskerville"/>
                <a:ea typeface="Bricolage Grotesque Bold"/>
                <a:cs typeface="Bricolage Grotesque Bold"/>
                <a:sym typeface="Bricolage Grotesque Bold"/>
              </a:rPr>
              <a:t>zu</a:t>
            </a:r>
            <a:r>
              <a:rPr lang="en-US" sz="3600">
                <a:solidFill>
                  <a:srgbClr val="403CCF"/>
                </a:solidFill>
                <a:latin typeface="Libre Baskerville"/>
                <a:ea typeface="Bricolage Grotesque Bold"/>
                <a:cs typeface="Bricolage Grotesque Bold"/>
                <a:sym typeface="Bricolage Grotesque Bold"/>
              </a:rPr>
              <a:t> den Rockets</a:t>
            </a:r>
            <a:endParaRPr lang="en-US" sz="3600">
              <a:solidFill>
                <a:srgbClr val="403CCF"/>
              </a:solidFill>
              <a:latin typeface="Libre Baskerville"/>
              <a:ea typeface="Bricolage Grotesque Bold"/>
              <a:cs typeface="Bricolage Grotesqu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45159" y="4402998"/>
            <a:ext cx="369371" cy="44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8"/>
              </a:lnSpc>
            </a:pPr>
            <a:r>
              <a:rPr lang="en-US" sz="308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51290" y="3303827"/>
            <a:ext cx="357109" cy="44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8"/>
              </a:lnSpc>
            </a:pPr>
            <a:r>
              <a:rPr lang="en-US" sz="308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0193" y="3299948"/>
            <a:ext cx="5541590" cy="45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8"/>
              </a:lnSpc>
              <a:spcBef>
                <a:spcPct val="0"/>
              </a:spcBef>
            </a:pPr>
            <a:r>
              <a:rPr lang="en-US" sz="2670" spc="-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Saison 14/15 3PA pro Game 32,7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45578" y="3872361"/>
            <a:ext cx="368533" cy="44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8"/>
              </a:lnSpc>
            </a:pPr>
            <a:r>
              <a:rPr lang="en-US" sz="308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40193" y="3850904"/>
            <a:ext cx="5541590" cy="45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8"/>
              </a:lnSpc>
              <a:spcBef>
                <a:spcPct val="0"/>
              </a:spcBef>
            </a:pPr>
            <a:r>
              <a:rPr lang="en-US" sz="2670" spc="-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Saison 15/16 3PA pro Game 35,2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40905" y="4398816"/>
            <a:ext cx="5541590" cy="45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8"/>
              </a:lnSpc>
              <a:spcBef>
                <a:spcPct val="0"/>
              </a:spcBef>
            </a:pPr>
            <a:r>
              <a:rPr lang="en-US" sz="2670" spc="-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Saison 16/17 3PA pro Game 32,7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24719" y="4925335"/>
            <a:ext cx="410251" cy="445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8"/>
              </a:lnSpc>
            </a:pPr>
            <a:r>
              <a:rPr lang="en-US" sz="3082" b="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40193" y="4918898"/>
            <a:ext cx="5541590" cy="45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8"/>
              </a:lnSpc>
              <a:spcBef>
                <a:spcPct val="0"/>
              </a:spcBef>
            </a:pPr>
            <a:r>
              <a:rPr lang="en-US" sz="2670" spc="-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Saison 17/18 3PA pro Game 32,7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1041" y="1885305"/>
            <a:ext cx="7599266" cy="639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76"/>
              </a:lnSpc>
            </a:pPr>
            <a:r>
              <a:rPr lang="en-US" sz="3600" err="1">
                <a:solidFill>
                  <a:srgbClr val="403CCF"/>
                </a:solidFill>
                <a:latin typeface="Libre Baskerville"/>
                <a:ea typeface="Bricolage Grotesque Bold"/>
                <a:cs typeface="Bricolage Grotesque Bold"/>
                <a:sym typeface="Bricolage Grotesque Bold"/>
              </a:rPr>
              <a:t>Vergleich</a:t>
            </a:r>
            <a:r>
              <a:rPr lang="en-US" sz="3600">
                <a:solidFill>
                  <a:srgbClr val="403CCF"/>
                </a:solidFill>
                <a:latin typeface="Libre Baskerville"/>
                <a:ea typeface="Bricolage Grotesque Bold"/>
                <a:cs typeface="Bricolage Grotesque Bold"/>
                <a:sym typeface="Bricolage Grotesque Bold"/>
              </a:rPr>
              <a:t> der </a:t>
            </a:r>
            <a:r>
              <a:rPr lang="en-US" sz="3600" err="1">
                <a:solidFill>
                  <a:srgbClr val="403CCF"/>
                </a:solidFill>
                <a:latin typeface="Libre Baskerville"/>
                <a:ea typeface="Bricolage Grotesque Bold"/>
                <a:cs typeface="Bricolage Grotesque Bold"/>
                <a:sym typeface="Bricolage Grotesque Bold"/>
              </a:rPr>
              <a:t>Erfolgsfaktoren</a:t>
            </a:r>
            <a:endParaRPr lang="en-US" sz="3600">
              <a:solidFill>
                <a:srgbClr val="403CCF"/>
              </a:solidFill>
              <a:latin typeface="Libre Baskerville"/>
              <a:ea typeface="Bricolage Grotesque Bold"/>
              <a:cs typeface="Bricolage Grotesque Bold"/>
              <a:sym typeface="Bricolage Grotesque Bold"/>
            </a:endParaRPr>
          </a:p>
        </p:txBody>
      </p:sp>
      <p:sp>
        <p:nvSpPr>
          <p:cNvPr id="14" name="Freeform 14"/>
          <p:cNvSpPr/>
          <p:nvPr/>
        </p:nvSpPr>
        <p:spPr>
          <a:xfrm rot="16200000" flipH="1">
            <a:off x="11445237" y="-1217025"/>
            <a:ext cx="3927876" cy="3927876"/>
          </a:xfrm>
          <a:custGeom>
            <a:avLst/>
            <a:gdLst/>
            <a:ahLst/>
            <a:cxnLst/>
            <a:rect l="l" t="t" r="r" b="b"/>
            <a:pathLst>
              <a:path w="4909845" h="4909845">
                <a:moveTo>
                  <a:pt x="4909845" y="0"/>
                </a:moveTo>
                <a:lnTo>
                  <a:pt x="0" y="0"/>
                </a:lnTo>
                <a:lnTo>
                  <a:pt x="0" y="4909845"/>
                </a:lnTo>
                <a:lnTo>
                  <a:pt x="4909845" y="4909845"/>
                </a:lnTo>
                <a:lnTo>
                  <a:pt x="490984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de-DE" sz="1440"/>
          </a:p>
        </p:txBody>
      </p:sp>
      <p:pic>
        <p:nvPicPr>
          <p:cNvPr id="15" name="Grafik 14" descr="Technische Hochschule Köln – Wikipedia">
            <a:extLst>
              <a:ext uri="{FF2B5EF4-FFF2-40B4-BE49-F238E27FC236}">
                <a16:creationId xmlns:a16="http://schemas.microsoft.com/office/drawing/2014/main" id="{2FF83861-FEF5-2EFA-9C00-A4243213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  <p:sp>
        <p:nvSpPr>
          <p:cNvPr id="16" name="Shape 0">
            <a:extLst>
              <a:ext uri="{FF2B5EF4-FFF2-40B4-BE49-F238E27FC236}">
                <a16:creationId xmlns:a16="http://schemas.microsoft.com/office/drawing/2014/main" id="{8D952E49-FB37-A8DE-96BB-B716AF0215A3}"/>
              </a:ext>
            </a:extLst>
          </p:cNvPr>
          <p:cNvSpPr/>
          <p:nvPr/>
        </p:nvSpPr>
        <p:spPr>
          <a:xfrm>
            <a:off x="360128" y="363870"/>
            <a:ext cx="1608298" cy="375941"/>
          </a:xfrm>
          <a:prstGeom prst="roundRect">
            <a:avLst>
              <a:gd name="adj" fmla="val 6389"/>
            </a:avLst>
          </a:prstGeom>
          <a:solidFill>
            <a:srgbClr val="D7D6F5"/>
          </a:solidFill>
          <a:ln/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/>
          <a:lstStyle/>
          <a:p>
            <a:pPr algn="ctr"/>
            <a:r>
              <a:rPr lang="de-DE" sz="1400" b="1">
                <a:solidFill>
                  <a:srgbClr val="49495A"/>
                </a:solidFill>
                <a:latin typeface="Libre Baskerville"/>
                <a:ea typeface="Open Sans"/>
                <a:cs typeface="Open Sans"/>
              </a:rPr>
              <a:t>Analyse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1207047" cy="82296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01418E-C42B-6ED4-2C15-32EEDEA1EF44}"/>
              </a:ext>
            </a:extLst>
          </p:cNvPr>
          <p:cNvSpPr txBox="1"/>
          <p:nvPr/>
        </p:nvSpPr>
        <p:spPr>
          <a:xfrm>
            <a:off x="573577" y="1271679"/>
            <a:ext cx="5855166" cy="37823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Der Dreier, </a:t>
            </a:r>
            <a:endParaRPr lang="de-DE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ein</a:t>
            </a:r>
            <a:r>
              <a:rPr lang="en-US" sz="6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Schuss ins </a:t>
            </a:r>
            <a:r>
              <a:rPr lang="en-US" sz="6000" b="1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eigene</a:t>
            </a:r>
            <a:r>
              <a:rPr lang="en-US" sz="60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 Bein?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Grafik 1" descr="Ein Bild, das Sport, Sportspiele, Basketball, Person enthält.&#10;&#10;KI-generierte Inhalte können fehlerhaft sein.">
            <a:extLst>
              <a:ext uri="{FF2B5EF4-FFF2-40B4-BE49-F238E27FC236}">
                <a16:creationId xmlns:a16="http://schemas.microsoft.com/office/drawing/2014/main" id="{FC59D123-F0BF-E591-A254-FDFA6D4A0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566" y="3099015"/>
            <a:ext cx="4839875" cy="5129148"/>
          </a:xfrm>
          <a:prstGeom prst="rect">
            <a:avLst/>
          </a:prstGeom>
        </p:spPr>
      </p:pic>
      <p:pic>
        <p:nvPicPr>
          <p:cNvPr id="4" name="Grafik 3" descr="Ein Bild, das Sport, Sportspiele, Person, Basketball enthält.&#10;&#10;KI-generierte Inhalte können fehlerhaft sein.">
            <a:extLst>
              <a:ext uri="{FF2B5EF4-FFF2-40B4-BE49-F238E27FC236}">
                <a16:creationId xmlns:a16="http://schemas.microsoft.com/office/drawing/2014/main" id="{E19CAD4C-03D6-0C39-CDCA-47D0EA777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959" y="-1042010"/>
            <a:ext cx="5103574" cy="7512485"/>
          </a:xfrm>
          <a:prstGeom prst="rect">
            <a:avLst/>
          </a:prstGeom>
        </p:spPr>
      </p:pic>
      <p:pic>
        <p:nvPicPr>
          <p:cNvPr id="6" name="Grafik 5" descr="Ein Bild, das Sport, Person, Sporttrikot, Sportbekleidung enthält.&#10;&#10;KI-generierte Inhalte können fehlerhaft sein.">
            <a:extLst>
              <a:ext uri="{FF2B5EF4-FFF2-40B4-BE49-F238E27FC236}">
                <a16:creationId xmlns:a16="http://schemas.microsoft.com/office/drawing/2014/main" id="{C04BCF33-C6F9-80C4-01AE-84878FF7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200" y="2470365"/>
            <a:ext cx="3911905" cy="5964869"/>
          </a:xfrm>
          <a:prstGeom prst="rect">
            <a:avLst/>
          </a:prstGeom>
        </p:spPr>
      </p:pic>
      <p:pic>
        <p:nvPicPr>
          <p:cNvPr id="3" name="Grafik 20" descr="Technische Hochschule Köln – Wikipedia">
            <a:extLst>
              <a:ext uri="{FF2B5EF4-FFF2-40B4-BE49-F238E27FC236}">
                <a16:creationId xmlns:a16="http://schemas.microsoft.com/office/drawing/2014/main" id="{20A6263A-7506-7D86-B42B-E0DA0423D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91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medien 1" title="Houston Rockets miss 27 consecutive 3-pointers in Game 7 and set a all-time NBA record for bricks">
            <a:hlinkClick r:id="" action="ppaction://noaction"/>
            <a:extLst>
              <a:ext uri="{FF2B5EF4-FFF2-40B4-BE49-F238E27FC236}">
                <a16:creationId xmlns:a16="http://schemas.microsoft.com/office/drawing/2014/main" id="{F553CD28-7EAC-6848-999F-E00D8CE7F0E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9" y="-3939"/>
            <a:ext cx="14628312" cy="8235892"/>
          </a:xfrm>
          <a:prstGeom prst="rect">
            <a:avLst/>
          </a:prstGeom>
        </p:spPr>
      </p:pic>
      <p:pic>
        <p:nvPicPr>
          <p:cNvPr id="3" name="Grafik 20" descr="Technische Hochschule Köln – Wikipedia">
            <a:extLst>
              <a:ext uri="{FF2B5EF4-FFF2-40B4-BE49-F238E27FC236}">
                <a16:creationId xmlns:a16="http://schemas.microsoft.com/office/drawing/2014/main" id="{211486D1-730B-CA1A-0C27-B93EEF7B1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1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0">
            <a:extLst>
              <a:ext uri="{FF2B5EF4-FFF2-40B4-BE49-F238E27FC236}">
                <a16:creationId xmlns:a16="http://schemas.microsoft.com/office/drawing/2014/main" id="{F6996A60-95ED-E55C-4CF8-78BEF58060EC}"/>
              </a:ext>
            </a:extLst>
          </p:cNvPr>
          <p:cNvSpPr/>
          <p:nvPr/>
        </p:nvSpPr>
        <p:spPr>
          <a:xfrm>
            <a:off x="779695" y="3346535"/>
            <a:ext cx="1871344" cy="325837"/>
          </a:xfrm>
          <a:prstGeom prst="roundRect">
            <a:avLst>
              <a:gd name="adj" fmla="val 6389"/>
            </a:avLst>
          </a:prstGeom>
          <a:solidFill>
            <a:srgbClr val="D7D6F5"/>
          </a:solidFill>
          <a:ln/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de-DE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67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90744" y="3381375"/>
            <a:ext cx="813792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REFLEXION</a:t>
            </a:r>
            <a:endParaRPr lang="en-US" sz="1200"/>
          </a:p>
        </p:txBody>
      </p:sp>
      <p:sp>
        <p:nvSpPr>
          <p:cNvPr id="5" name="Text 2"/>
          <p:cNvSpPr/>
          <p:nvPr/>
        </p:nvSpPr>
        <p:spPr>
          <a:xfrm>
            <a:off x="784297" y="3809597"/>
            <a:ext cx="8255787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>
                <a:solidFill>
                  <a:srgbClr val="403CCF"/>
                </a:solidFill>
                <a:latin typeface="Helvetica World"/>
                <a:ea typeface="Calibri"/>
                <a:cs typeface="Calibri"/>
              </a:rPr>
              <a:t> </a:t>
            </a:r>
            <a:r>
              <a:rPr lang="en-US" sz="3850" b="1" err="1">
                <a:solidFill>
                  <a:srgbClr val="403CCF"/>
                </a:solidFill>
                <a:latin typeface="Open Sans"/>
                <a:ea typeface="Calibri"/>
                <a:cs typeface="Calibri"/>
              </a:rPr>
              <a:t>Äußere</a:t>
            </a:r>
            <a:r>
              <a:rPr lang="en-US" sz="3850" b="1">
                <a:solidFill>
                  <a:srgbClr val="403CCF"/>
                </a:solidFill>
                <a:latin typeface="Open Sans"/>
                <a:ea typeface="Calibri"/>
                <a:cs typeface="Calibri"/>
              </a:rPr>
              <a:t> </a:t>
            </a:r>
            <a:r>
              <a:rPr lang="en-US" sz="3850" b="1" err="1">
                <a:solidFill>
                  <a:srgbClr val="403CCF"/>
                </a:solidFill>
                <a:latin typeface="Open Sans"/>
                <a:ea typeface="Calibri"/>
                <a:cs typeface="Calibri"/>
              </a:rPr>
              <a:t>Faktoren</a:t>
            </a:r>
            <a:r>
              <a:rPr lang="en-US" sz="3850" b="1">
                <a:solidFill>
                  <a:srgbClr val="403CCF"/>
                </a:solidFill>
                <a:latin typeface="Open Sans"/>
                <a:ea typeface="Calibri"/>
                <a:cs typeface="Calibri"/>
              </a:rPr>
              <a:t> </a:t>
            </a:r>
            <a:r>
              <a:rPr lang="en-US" sz="3850" b="1" err="1">
                <a:solidFill>
                  <a:srgbClr val="403CCF"/>
                </a:solidFill>
                <a:latin typeface="Open Sans"/>
                <a:ea typeface="Calibri"/>
                <a:cs typeface="Calibri"/>
              </a:rPr>
              <a:t>unserer</a:t>
            </a:r>
            <a:r>
              <a:rPr lang="en-US" sz="3850" b="1">
                <a:solidFill>
                  <a:srgbClr val="403CCF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3850" b="1" err="1">
                <a:solidFill>
                  <a:srgbClr val="403CCF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Analyse</a:t>
            </a:r>
            <a:endParaRPr lang="en-US" sz="3850" b="1">
              <a:latin typeface="Open San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6823" y="4697397"/>
            <a:ext cx="444103" cy="44410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7" name="Text 4"/>
          <p:cNvSpPr/>
          <p:nvPr/>
        </p:nvSpPr>
        <p:spPr>
          <a:xfrm>
            <a:off x="870880" y="4734426"/>
            <a:ext cx="295989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00"/>
          </a:p>
        </p:txBody>
      </p:sp>
      <p:sp>
        <p:nvSpPr>
          <p:cNvPr id="8" name="Text 5"/>
          <p:cNvSpPr/>
          <p:nvPr/>
        </p:nvSpPr>
        <p:spPr>
          <a:xfrm>
            <a:off x="1438213" y="4765144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err="1">
                <a:solidFill>
                  <a:srgbClr val="262D66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Regeländerungen</a:t>
            </a:r>
            <a:endParaRPr lang="en-US" sz="1900" b="1">
              <a:solidFill>
                <a:srgbClr val="262D66"/>
              </a:solidFill>
              <a:latin typeface="Libre Baskerville"/>
              <a:ea typeface="Open Sans"/>
              <a:cs typeface="Open Sans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38213" y="5191864"/>
            <a:ext cx="3355896" cy="1578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Historische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Regeländerungen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(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z.B.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Verkürzung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der Drei-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Punkte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Linie)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haben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die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Spielweise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beeinflusst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und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konnten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nicht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explizit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modelliert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werden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 </a:t>
            </a:r>
          </a:p>
        </p:txBody>
      </p:sp>
      <p:sp>
        <p:nvSpPr>
          <p:cNvPr id="10" name="Shape 7"/>
          <p:cNvSpPr/>
          <p:nvPr/>
        </p:nvSpPr>
        <p:spPr>
          <a:xfrm>
            <a:off x="5040806" y="4697397"/>
            <a:ext cx="444103" cy="44410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5114863" y="4734426"/>
            <a:ext cx="295989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00"/>
          </a:p>
        </p:txBody>
      </p:sp>
      <p:sp>
        <p:nvSpPr>
          <p:cNvPr id="12" name="Text 9"/>
          <p:cNvSpPr/>
          <p:nvPr/>
        </p:nvSpPr>
        <p:spPr>
          <a:xfrm>
            <a:off x="5682195" y="4765144"/>
            <a:ext cx="317599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>
                <a:solidFill>
                  <a:srgbClr val="262D66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Team- </a:t>
            </a:r>
            <a:r>
              <a:rPr lang="en-US" sz="1900" b="1" err="1">
                <a:solidFill>
                  <a:srgbClr val="262D66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statt</a:t>
            </a:r>
            <a:r>
              <a:rPr lang="en-US" sz="1900" b="1">
                <a:solidFill>
                  <a:srgbClr val="262D66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 Spieler-Level</a:t>
            </a:r>
            <a:endParaRPr lang="en-US" sz="1900" b="1">
              <a:solidFill>
                <a:srgbClr val="262D66"/>
              </a:solidFill>
              <a:latin typeface="Libre Baskerville"/>
              <a:ea typeface="Open Sans"/>
              <a:cs typeface="Open Sans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682195" y="5191864"/>
            <a:ext cx="3356015" cy="1578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Unsere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Analyse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konzentrierte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sich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auf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Teamdaten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wodurch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individuelle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Spielerleistungen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und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ihre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spezifischen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Effizienzen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unberücksichtigt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blieben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1550">
              <a:latin typeface="Open Sans"/>
              <a:ea typeface="Open Sans"/>
              <a:cs typeface="Open Sans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9284908" y="4697397"/>
            <a:ext cx="444103" cy="444103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5" name="Text 12"/>
          <p:cNvSpPr/>
          <p:nvPr/>
        </p:nvSpPr>
        <p:spPr>
          <a:xfrm>
            <a:off x="9358964" y="4734426"/>
            <a:ext cx="295989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300"/>
          </a:p>
        </p:txBody>
      </p:sp>
      <p:sp>
        <p:nvSpPr>
          <p:cNvPr id="16" name="Text 13"/>
          <p:cNvSpPr/>
          <p:nvPr/>
        </p:nvSpPr>
        <p:spPr>
          <a:xfrm>
            <a:off x="9926297" y="4765144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err="1">
                <a:solidFill>
                  <a:srgbClr val="262D66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Vereinfachungen</a:t>
            </a:r>
            <a:endParaRPr lang="en-US" sz="1900" b="1">
              <a:solidFill>
                <a:srgbClr val="262D66"/>
              </a:solidFill>
              <a:latin typeface="Libre Baskerville"/>
              <a:ea typeface="Open Sans"/>
              <a:cs typeface="Open San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926297" y="5141760"/>
            <a:ext cx="3531260" cy="162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Bestimmte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Spielsituationen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oder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komplexe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taktische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Schemata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wurden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für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eine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klarere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Fokussierung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auf die Dreier-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Effizienz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vereinfacht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oder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komplett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missachtet</a:t>
            </a:r>
            <a:r>
              <a:rPr lang="en-US" sz="15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</a:t>
            </a:r>
          </a:p>
        </p:txBody>
      </p:sp>
      <p:sp>
        <p:nvSpPr>
          <p:cNvPr id="18" name="Text 15"/>
          <p:cNvSpPr/>
          <p:nvPr/>
        </p:nvSpPr>
        <p:spPr>
          <a:xfrm>
            <a:off x="871979" y="7142996"/>
            <a:ext cx="12485489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Unsere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Analyse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konzentriert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sich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auf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strukturelle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Trends, nicht auf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individuelle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Team- und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Spielerleistungen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i="1">
              <a:latin typeface="Open Sans"/>
              <a:ea typeface="Open Sans"/>
              <a:cs typeface="Open Sans"/>
            </a:endParaRP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CB651F6B-5CE5-8D8E-494F-F733310F89AF}"/>
              </a:ext>
            </a:extLst>
          </p:cNvPr>
          <p:cNvSpPr/>
          <p:nvPr/>
        </p:nvSpPr>
        <p:spPr>
          <a:xfrm>
            <a:off x="12453870" y="7303380"/>
            <a:ext cx="2176530" cy="888642"/>
          </a:xfrm>
          <a:prstGeom prst="rect">
            <a:avLst/>
          </a:prstGeom>
          <a:solidFill>
            <a:srgbClr val="FCFAFF"/>
          </a:solidFill>
          <a:ln>
            <a:solidFill>
              <a:srgbClr val="FBFA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 descr="Technische Hochschule Köln – Wikipedia">
            <a:extLst>
              <a:ext uri="{FF2B5EF4-FFF2-40B4-BE49-F238E27FC236}">
                <a16:creationId xmlns:a16="http://schemas.microsoft.com/office/drawing/2014/main" id="{D7392345-4684-8E45-6960-8BE7CCFC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8A8D43E-0712-B587-8A85-244986C3B01F}"/>
              </a:ext>
            </a:extLst>
          </p:cNvPr>
          <p:cNvSpPr txBox="1"/>
          <p:nvPr/>
        </p:nvSpPr>
        <p:spPr>
          <a:xfrm>
            <a:off x="12914335" y="2185792"/>
            <a:ext cx="370770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0" i="0" u="none" strike="noStrike" baseline="0">
                <a:solidFill>
                  <a:srgbClr val="FFFFFF"/>
                </a:solidFill>
                <a:latin typeface="Calibri"/>
              </a:rPr>
              <a:t>Abbildung: KI-generiert</a:t>
            </a:r>
            <a:r>
              <a:rPr sz="12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endParaRPr lang="de-DE"/>
          </a:p>
          <a:p>
            <a:pPr algn="ctr"/>
            <a:endParaRPr lang="de-D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390" y="4043128"/>
            <a:ext cx="3840480" cy="182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649370" y="1248564"/>
            <a:ext cx="8229604" cy="5732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6" y="1029343"/>
            <a:ext cx="13280429" cy="62507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FF69D9D-8CAF-6B82-90A4-1517DF3F5A4F}"/>
              </a:ext>
            </a:extLst>
          </p:cNvPr>
          <p:cNvSpPr txBox="1"/>
          <p:nvPr/>
        </p:nvSpPr>
        <p:spPr>
          <a:xfrm>
            <a:off x="1185226" y="3685419"/>
            <a:ext cx="11892356" cy="310803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300" b="1" kern="1200" err="1">
                <a:latin typeface="Open Sans"/>
                <a:ea typeface="Open Sans"/>
                <a:cs typeface="Open Sans"/>
              </a:rPr>
              <a:t>Projektmanagement</a:t>
            </a:r>
            <a:r>
              <a:rPr lang="en-US" sz="5300" b="1" kern="1200">
                <a:latin typeface="Open Sans"/>
                <a:ea typeface="Open Sans"/>
                <a:cs typeface="Open Sans"/>
              </a:rPr>
              <a:t> DIS16b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i="1" kern="1200">
              <a:latin typeface="+mj-lt"/>
              <a:ea typeface="Calibri Light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 kern="1200">
                <a:latin typeface="Open Sans"/>
                <a:ea typeface="Open Sans"/>
                <a:cs typeface="Open Sans"/>
              </a:rPr>
              <a:t>Wie </a:t>
            </a:r>
            <a:r>
              <a:rPr lang="en-US" sz="3200" i="1" kern="1200" err="1">
                <a:latin typeface="Open Sans"/>
                <a:ea typeface="Open Sans"/>
                <a:cs typeface="Open Sans"/>
              </a:rPr>
              <a:t>haben</a:t>
            </a:r>
            <a:r>
              <a:rPr lang="en-US" sz="3200" i="1" kern="1200">
                <a:latin typeface="Open Sans"/>
                <a:ea typeface="Open Sans"/>
                <a:cs typeface="Open Sans"/>
              </a:rPr>
              <a:t> </a:t>
            </a:r>
            <a:r>
              <a:rPr lang="en-US" sz="3200" i="1" kern="1200" err="1">
                <a:latin typeface="Open Sans"/>
                <a:ea typeface="Open Sans"/>
                <a:cs typeface="Open Sans"/>
              </a:rPr>
              <a:t>wir</a:t>
            </a:r>
            <a:r>
              <a:rPr lang="en-US" sz="3200" i="1" kern="1200">
                <a:latin typeface="Open Sans"/>
                <a:ea typeface="Open Sans"/>
                <a:cs typeface="Open Sans"/>
              </a:rPr>
              <a:t> </a:t>
            </a:r>
            <a:r>
              <a:rPr lang="en-US" sz="3200" i="1" kern="1200" err="1">
                <a:latin typeface="Open Sans"/>
                <a:ea typeface="Open Sans"/>
                <a:cs typeface="Open Sans"/>
              </a:rPr>
              <a:t>uns</a:t>
            </a:r>
            <a:r>
              <a:rPr lang="en-US" sz="3200" i="1" kern="1200">
                <a:latin typeface="Open Sans"/>
                <a:ea typeface="Open Sans"/>
                <a:cs typeface="Open Sans"/>
              </a:rPr>
              <a:t> </a:t>
            </a:r>
            <a:r>
              <a:rPr lang="en-US" sz="3200" i="1" kern="1200" err="1">
                <a:latin typeface="Open Sans"/>
                <a:ea typeface="Open Sans"/>
                <a:cs typeface="Open Sans"/>
              </a:rPr>
              <a:t>als</a:t>
            </a:r>
            <a:r>
              <a:rPr lang="en-US" sz="3200" i="1" kern="1200">
                <a:latin typeface="Open Sans"/>
                <a:ea typeface="Open Sans"/>
                <a:cs typeface="Open Sans"/>
              </a:rPr>
              <a:t> Team </a:t>
            </a:r>
            <a:r>
              <a:rPr lang="en-US" sz="3200" i="1" kern="1200" err="1">
                <a:latin typeface="Open Sans"/>
                <a:ea typeface="Open Sans"/>
                <a:cs typeface="Open Sans"/>
              </a:rPr>
              <a:t>organisiert</a:t>
            </a:r>
            <a:r>
              <a:rPr lang="en-US" sz="3200" i="1" kern="1200">
                <a:latin typeface="Open Sans"/>
                <a:ea typeface="Open Sans"/>
                <a:cs typeface="Open Sans"/>
              </a:rPr>
              <a:t>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i="1" err="1">
                <a:latin typeface="Open Sans"/>
                <a:ea typeface="Open Sans"/>
                <a:cs typeface="Open Sans"/>
              </a:rPr>
              <a:t>Welche</a:t>
            </a:r>
            <a:r>
              <a:rPr lang="en-US" sz="3200" i="1">
                <a:latin typeface="Open Sans"/>
                <a:ea typeface="Open Sans"/>
                <a:cs typeface="Open Sans"/>
              </a:rPr>
              <a:t> </a:t>
            </a:r>
            <a:r>
              <a:rPr lang="en-US" sz="3200" i="1" err="1">
                <a:latin typeface="Open Sans"/>
                <a:ea typeface="Open Sans"/>
                <a:cs typeface="Open Sans"/>
              </a:rPr>
              <a:t>Praxistipps</a:t>
            </a:r>
            <a:r>
              <a:rPr lang="en-US" sz="3200" i="1">
                <a:latin typeface="Open Sans"/>
                <a:ea typeface="Open Sans"/>
                <a:cs typeface="Open Sans"/>
              </a:rPr>
              <a:t> </a:t>
            </a:r>
            <a:r>
              <a:rPr lang="en-US" sz="3200" i="1" err="1">
                <a:latin typeface="Open Sans"/>
                <a:ea typeface="Open Sans"/>
                <a:cs typeface="Open Sans"/>
              </a:rPr>
              <a:t>haben</a:t>
            </a:r>
            <a:r>
              <a:rPr lang="en-US" sz="3200" i="1">
                <a:latin typeface="Open Sans"/>
                <a:ea typeface="Open Sans"/>
                <a:cs typeface="Open Sans"/>
              </a:rPr>
              <a:t> </a:t>
            </a:r>
            <a:r>
              <a:rPr lang="en-US" sz="3200" i="1" err="1">
                <a:latin typeface="Open Sans"/>
                <a:ea typeface="Open Sans"/>
                <a:cs typeface="Open Sans"/>
              </a:rPr>
              <a:t>wir</a:t>
            </a:r>
            <a:r>
              <a:rPr lang="en-US" sz="3200" i="1">
                <a:latin typeface="Open Sans"/>
                <a:ea typeface="Open Sans"/>
                <a:cs typeface="Open Sans"/>
              </a:rPr>
              <a:t> </a:t>
            </a:r>
            <a:r>
              <a:rPr lang="en-US" sz="3200" i="1" err="1">
                <a:latin typeface="Open Sans"/>
                <a:ea typeface="Open Sans"/>
                <a:cs typeface="Open Sans"/>
              </a:rPr>
              <a:t>genutzt</a:t>
            </a:r>
            <a:r>
              <a:rPr lang="en-US" sz="3200" i="1">
                <a:latin typeface="Open Sans"/>
                <a:ea typeface="Open Sans"/>
                <a:cs typeface="Open Sans"/>
              </a:rPr>
              <a:t>?</a:t>
            </a:r>
            <a:endParaRPr lang="en-US" sz="3200" i="1" kern="120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i="1">
              <a:latin typeface="Open Sans"/>
              <a:ea typeface="Open Sans"/>
              <a:cs typeface="Open San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300">
              <a:latin typeface="+mj-lt"/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828811" y="4039350"/>
            <a:ext cx="3840480" cy="182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0" descr="Technische Hochschule Köln – Wikipedia">
            <a:extLst>
              <a:ext uri="{FF2B5EF4-FFF2-40B4-BE49-F238E27FC236}">
                <a16:creationId xmlns:a16="http://schemas.microsoft.com/office/drawing/2014/main" id="{399CD700-CAC1-E3C1-25A4-700CF1B1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9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877668" y="2268551"/>
            <a:ext cx="7032054" cy="249497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433" y="559612"/>
            <a:ext cx="13334075" cy="71013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922EAD2-DFC4-7735-1F1B-8F265591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9" r="247"/>
          <a:stretch>
            <a:fillRect/>
          </a:stretch>
        </p:blipFill>
        <p:spPr>
          <a:xfrm>
            <a:off x="692689" y="557620"/>
            <a:ext cx="13618346" cy="7091673"/>
          </a:xfrm>
          <a:prstGeom prst="rect">
            <a:avLst/>
          </a:prstGeom>
        </p:spPr>
      </p:pic>
      <p:pic>
        <p:nvPicPr>
          <p:cNvPr id="3" name="Grafik 20" descr="Technische Hochschule Köln – Wikipedia">
            <a:extLst>
              <a:ext uri="{FF2B5EF4-FFF2-40B4-BE49-F238E27FC236}">
                <a16:creationId xmlns:a16="http://schemas.microsoft.com/office/drawing/2014/main" id="{3D787588-474C-EE18-74FB-3047A4E42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10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Ein Bild, das Text, Screenshot, Marke, Design enthält.&#10;&#10;KI-generierte Inhalte können fehlerhaft sein.">
            <a:extLst>
              <a:ext uri="{FF2B5EF4-FFF2-40B4-BE49-F238E27FC236}">
                <a16:creationId xmlns:a16="http://schemas.microsoft.com/office/drawing/2014/main" id="{639F4DD2-C087-D6CA-6051-7782B2DA3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83" y="170912"/>
            <a:ext cx="11501107" cy="7900301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0" descr="Technische Hochschule Köln – Wikipedia">
            <a:extLst>
              <a:ext uri="{FF2B5EF4-FFF2-40B4-BE49-F238E27FC236}">
                <a16:creationId xmlns:a16="http://schemas.microsoft.com/office/drawing/2014/main" id="{BD5ED641-DE2E-CB48-1882-7C6138C1B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42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AE831-E83F-3DD8-28B8-55F6F5149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AE5F612-CFF9-DEB5-2D55-339AEDBBE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2D0B33D-1E4B-B1C4-3B98-8A5C45CD2638}"/>
              </a:ext>
            </a:extLst>
          </p:cNvPr>
          <p:cNvSpPr txBox="1"/>
          <p:nvPr/>
        </p:nvSpPr>
        <p:spPr>
          <a:xfrm>
            <a:off x="1098577" y="3577911"/>
            <a:ext cx="5131698" cy="2840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b="1" kern="1200" baseline="0">
                <a:latin typeface="Open Sans"/>
                <a:ea typeface="Open Sans"/>
                <a:cs typeface="Open Sans"/>
              </a:rPr>
              <a:t>KANBAN Framework</a:t>
            </a:r>
            <a:r>
              <a:rPr lang="en-US" sz="6500" kern="1200">
                <a:latin typeface="Open Sans"/>
                <a:ea typeface="Open Sans"/>
                <a:cs typeface="Open Sans"/>
              </a:rPr>
              <a:t>​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064FDB-15E8-DB6B-C45D-D73196D99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581990"/>
            <a:ext cx="877824" cy="808152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111AABC-17FC-46A5-77FC-1EF40183D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28FDF7E-E766-7FA4-7D97-401F4A711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2759CF7-3C88-0E69-BD37-F7EA20F19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C195B0F-1AEA-1923-3C15-4BD373ED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37204" y="0"/>
            <a:ext cx="1793196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608FB9-39C9-A26E-1058-56169DF0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2972" y="470263"/>
            <a:ext cx="7211239" cy="7220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F809A96D-F311-6B99-8E0D-9D769D3CE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281" y="1264606"/>
            <a:ext cx="8576023" cy="5437341"/>
          </a:xfrm>
          <a:prstGeom prst="rect">
            <a:avLst/>
          </a:prstGeom>
        </p:spPr>
      </p:pic>
      <p:pic>
        <p:nvPicPr>
          <p:cNvPr id="2" name="Grafik 20" descr="Technische Hochschule Köln – Wikipedia">
            <a:extLst>
              <a:ext uri="{FF2B5EF4-FFF2-40B4-BE49-F238E27FC236}">
                <a16:creationId xmlns:a16="http://schemas.microsoft.com/office/drawing/2014/main" id="{A532BAD3-0F54-899F-9D5A-91B095F3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00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EF0E4A-089C-223E-1310-AE6ECA7E1106}"/>
              </a:ext>
            </a:extLst>
          </p:cNvPr>
          <p:cNvSpPr txBox="1"/>
          <p:nvPr/>
        </p:nvSpPr>
        <p:spPr>
          <a:xfrm>
            <a:off x="1098577" y="3577911"/>
            <a:ext cx="5131698" cy="2840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b="1" kern="1200" baseline="0">
                <a:latin typeface="Open Sans"/>
                <a:ea typeface="Open Sans"/>
                <a:cs typeface="Open Sans"/>
              </a:rPr>
              <a:t>KANBAN Framework</a:t>
            </a:r>
            <a:r>
              <a:rPr lang="en-US" sz="6500" kern="1200">
                <a:latin typeface="Open Sans"/>
                <a:ea typeface="Open Sans"/>
                <a:cs typeface="Open Sans"/>
              </a:rPr>
              <a:t>​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5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3581990"/>
            <a:ext cx="877824" cy="808152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37204" y="0"/>
            <a:ext cx="1793196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2972" y="470263"/>
            <a:ext cx="7211239" cy="7220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138E8F71-85B4-1F74-FB51-DF18CD38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00" y="414403"/>
            <a:ext cx="7996011" cy="7330289"/>
          </a:xfrm>
          <a:prstGeom prst="rect">
            <a:avLst/>
          </a:prstGeom>
        </p:spPr>
      </p:pic>
      <p:pic>
        <p:nvPicPr>
          <p:cNvPr id="4" name="Grafik 20" descr="Technische Hochschule Köln – Wikipedia">
            <a:extLst>
              <a:ext uri="{FF2B5EF4-FFF2-40B4-BE49-F238E27FC236}">
                <a16:creationId xmlns:a16="http://schemas.microsoft.com/office/drawing/2014/main" id="{2E865ACE-809E-F232-3657-6C5E7363E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05B4851-072D-CEDE-B982-CA00B07C616F}"/>
              </a:ext>
            </a:extLst>
          </p:cNvPr>
          <p:cNvSpPr txBox="1"/>
          <p:nvPr/>
        </p:nvSpPr>
        <p:spPr>
          <a:xfrm>
            <a:off x="707472" y="1027416"/>
            <a:ext cx="5472700" cy="13536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err="1">
                <a:latin typeface="Open Sans"/>
                <a:ea typeface="Open Sans"/>
                <a:cs typeface="Open Sans"/>
              </a:rPr>
              <a:t>Fazit</a:t>
            </a:r>
            <a:endParaRPr lang="en-US" sz="6000" b="1">
              <a:latin typeface="Open Sans"/>
              <a:ea typeface="Open Sans"/>
              <a:cs typeface="Open San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00180"/>
            <a:ext cx="426237" cy="808152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8102" y="2508682"/>
            <a:ext cx="5157216" cy="329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755811-1702-6E8D-DA53-6C50DDA70FC3}"/>
              </a:ext>
            </a:extLst>
          </p:cNvPr>
          <p:cNvSpPr txBox="1"/>
          <p:nvPr/>
        </p:nvSpPr>
        <p:spPr>
          <a:xfrm>
            <a:off x="708862" y="2796606"/>
            <a:ext cx="5471310" cy="47755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Wir </a:t>
            </a:r>
            <a:r>
              <a:rPr lang="en-US" sz="1900" err="1"/>
              <a:t>haben</a:t>
            </a:r>
            <a:r>
              <a:rPr lang="en-US" sz="1900"/>
              <a:t> für das </a:t>
            </a:r>
            <a:r>
              <a:rPr lang="en-US" sz="1900" err="1"/>
              <a:t>Projektmanagement</a:t>
            </a:r>
            <a:r>
              <a:rPr lang="en-US" sz="1900"/>
              <a:t> </a:t>
            </a:r>
            <a:r>
              <a:rPr lang="en-US" sz="1900" err="1"/>
              <a:t>mehrere</a:t>
            </a:r>
            <a:r>
              <a:rPr lang="en-US" sz="1900"/>
              <a:t> Tipps/</a:t>
            </a:r>
            <a:r>
              <a:rPr lang="en-US" sz="1900" err="1"/>
              <a:t>Methoden</a:t>
            </a:r>
            <a:r>
              <a:rPr lang="en-US" sz="1900"/>
              <a:t> </a:t>
            </a:r>
            <a:r>
              <a:rPr lang="en-US" sz="1900" err="1"/>
              <a:t>aus</a:t>
            </a:r>
            <a:r>
              <a:rPr lang="en-US" sz="1900"/>
              <a:t> der </a:t>
            </a:r>
            <a:r>
              <a:rPr lang="en-US" sz="1900" err="1"/>
              <a:t>Veranstaltung</a:t>
            </a:r>
            <a:r>
              <a:rPr lang="en-US" sz="1900"/>
              <a:t> </a:t>
            </a:r>
            <a:r>
              <a:rPr lang="en-US" sz="1900" err="1"/>
              <a:t>genutzt</a:t>
            </a:r>
            <a:endParaRPr lang="en-US" sz="1900" err="1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err="1"/>
              <a:t>bewusst</a:t>
            </a:r>
            <a:r>
              <a:rPr lang="en-US" sz="1900"/>
              <a:t> </a:t>
            </a:r>
            <a:r>
              <a:rPr lang="en-US" sz="1900" err="1"/>
              <a:t>ausprobiert</a:t>
            </a:r>
            <a:r>
              <a:rPr lang="en-US" sz="1900"/>
              <a:t> und in </a:t>
            </a:r>
            <a:r>
              <a:rPr lang="en-US" sz="1900" err="1"/>
              <a:t>unsere</a:t>
            </a:r>
            <a:r>
              <a:rPr lang="en-US" sz="1900"/>
              <a:t> </a:t>
            </a:r>
            <a:r>
              <a:rPr lang="en-US" sz="1900" err="1"/>
              <a:t>Arbeitsweise</a:t>
            </a:r>
            <a:r>
              <a:rPr lang="en-US" sz="1900"/>
              <a:t> </a:t>
            </a:r>
            <a:r>
              <a:rPr lang="en-US" sz="1900" err="1"/>
              <a:t>eingebaut</a:t>
            </a:r>
            <a:endParaRPr lang="en-US" sz="1900" err="1">
              <a:ea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>
              <a:ea typeface="Calibri" panose="020F0502020204030204"/>
              <a:cs typeface="Calibri" panose="020F0502020204030204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err="1"/>
              <a:t>Praktischer</a:t>
            </a:r>
            <a:r>
              <a:rPr lang="en-US" sz="1900"/>
              <a:t> </a:t>
            </a:r>
            <a:r>
              <a:rPr lang="en-US" sz="1900" err="1"/>
              <a:t>Mehrwert</a:t>
            </a:r>
            <a:r>
              <a:rPr lang="en-US" sz="1900"/>
              <a:t> war </a:t>
            </a:r>
            <a:r>
              <a:rPr lang="en-US" sz="1900" err="1"/>
              <a:t>aber</a:t>
            </a:r>
            <a:r>
              <a:rPr lang="en-US" sz="1900"/>
              <a:t> </a:t>
            </a:r>
            <a:r>
              <a:rPr lang="en-US" sz="1900" err="1"/>
              <a:t>eher</a:t>
            </a:r>
            <a:r>
              <a:rPr lang="en-US" sz="1900"/>
              <a:t> </a:t>
            </a:r>
            <a:r>
              <a:rPr lang="en-US" sz="1900" err="1"/>
              <a:t>begrenzt</a:t>
            </a:r>
            <a:endParaRPr lang="en-US" sz="1900" err="1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Grund: </a:t>
            </a:r>
            <a:r>
              <a:rPr lang="en-US" sz="1900" err="1"/>
              <a:t>Unsere</a:t>
            </a:r>
            <a:r>
              <a:rPr lang="en-US" sz="1900"/>
              <a:t> Gruppe </a:t>
            </a:r>
            <a:r>
              <a:rPr lang="en-US" sz="1900" err="1"/>
              <a:t>ist</a:t>
            </a:r>
            <a:r>
              <a:rPr lang="en-US" sz="1900"/>
              <a:t> von </a:t>
            </a:r>
            <a:r>
              <a:rPr lang="en-US" sz="1900" err="1"/>
              <a:t>Natur</a:t>
            </a:r>
            <a:r>
              <a:rPr lang="en-US" sz="1900"/>
              <a:t> </a:t>
            </a:r>
            <a:r>
              <a:rPr lang="en-US" sz="1900" err="1"/>
              <a:t>aus</a:t>
            </a:r>
            <a:r>
              <a:rPr lang="en-US" sz="1900"/>
              <a:t> </a:t>
            </a:r>
            <a:r>
              <a:rPr lang="en-US" sz="1900" err="1"/>
              <a:t>sehr</a:t>
            </a:r>
            <a:r>
              <a:rPr lang="en-US" sz="1900"/>
              <a:t> </a:t>
            </a:r>
            <a:r>
              <a:rPr lang="en-US" sz="1900" err="1"/>
              <a:t>kommunikativ</a:t>
            </a:r>
            <a:r>
              <a:rPr lang="en-US" sz="1900"/>
              <a:t> und gut </a:t>
            </a:r>
            <a:r>
              <a:rPr lang="en-US" sz="1900" err="1"/>
              <a:t>organisiert</a:t>
            </a:r>
            <a:endParaRPr lang="en-US" sz="1900" err="1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err="1"/>
              <a:t>Absprachen</a:t>
            </a:r>
            <a:r>
              <a:rPr lang="en-US" sz="1900"/>
              <a:t>, </a:t>
            </a:r>
            <a:r>
              <a:rPr lang="en-US" sz="1900" err="1"/>
              <a:t>Aufgabenverteilung</a:t>
            </a:r>
            <a:r>
              <a:rPr lang="en-US" sz="1900"/>
              <a:t> und Feedback </a:t>
            </a:r>
            <a:r>
              <a:rPr lang="en-US" sz="1900" err="1"/>
              <a:t>haben</a:t>
            </a:r>
            <a:r>
              <a:rPr lang="en-US" sz="1900"/>
              <a:t> </a:t>
            </a:r>
            <a:r>
              <a:rPr lang="en-US" sz="1900" err="1"/>
              <a:t>auch</a:t>
            </a:r>
            <a:r>
              <a:rPr lang="en-US" sz="1900"/>
              <a:t> </a:t>
            </a:r>
            <a:r>
              <a:rPr lang="en-US" sz="1900" err="1"/>
              <a:t>ohne</a:t>
            </a:r>
            <a:r>
              <a:rPr lang="en-US" sz="1900"/>
              <a:t> </a:t>
            </a:r>
            <a:r>
              <a:rPr lang="en-US" sz="1900" err="1"/>
              <a:t>feste</a:t>
            </a:r>
            <a:r>
              <a:rPr lang="en-US" sz="1900"/>
              <a:t> </a:t>
            </a:r>
            <a:r>
              <a:rPr lang="en-US" sz="1900" err="1"/>
              <a:t>Methoden</a:t>
            </a:r>
            <a:r>
              <a:rPr lang="en-US" sz="1900"/>
              <a:t> gut </a:t>
            </a:r>
            <a:r>
              <a:rPr lang="en-US" sz="1900" err="1"/>
              <a:t>funktioniert</a:t>
            </a:r>
            <a:endParaRPr lang="en-US" sz="1900" err="1">
              <a:ea typeface="Calibri"/>
              <a:cs typeface="Calibri"/>
            </a:endParaRP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Tipps </a:t>
            </a:r>
            <a:r>
              <a:rPr lang="en-US" sz="1900" err="1"/>
              <a:t>waren</a:t>
            </a:r>
            <a:r>
              <a:rPr lang="en-US" sz="1900"/>
              <a:t> </a:t>
            </a:r>
            <a:r>
              <a:rPr lang="en-US" sz="1900" err="1"/>
              <a:t>eher</a:t>
            </a:r>
            <a:r>
              <a:rPr lang="en-US" sz="1900"/>
              <a:t> „nice to have“ </a:t>
            </a:r>
            <a:r>
              <a:rPr lang="en-US" sz="1900" err="1"/>
              <a:t>als</a:t>
            </a:r>
            <a:r>
              <a:rPr lang="en-US" sz="1900"/>
              <a:t> </a:t>
            </a:r>
            <a:r>
              <a:rPr lang="en-US" sz="1900" err="1"/>
              <a:t>entscheidend</a:t>
            </a:r>
            <a:r>
              <a:rPr lang="en-US" sz="1900"/>
              <a:t> für den </a:t>
            </a:r>
            <a:r>
              <a:rPr lang="en-US" sz="1900" err="1"/>
              <a:t>Projekterfolg</a:t>
            </a:r>
            <a:endParaRPr lang="en-US" sz="1900" err="1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37204" y="0"/>
            <a:ext cx="1793196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2972" y="616623"/>
            <a:ext cx="7211239" cy="7001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Fazit Hausarbeit schreiben leicht gemacht - Tipps und Tricks">
            <a:extLst>
              <a:ext uri="{FF2B5EF4-FFF2-40B4-BE49-F238E27FC236}">
                <a16:creationId xmlns:a16="http://schemas.microsoft.com/office/drawing/2014/main" id="{AB392BFD-666B-B8A0-3C76-F87EB739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83" r="17196"/>
          <a:stretch>
            <a:fillRect/>
          </a:stretch>
        </p:blipFill>
        <p:spPr>
          <a:xfrm>
            <a:off x="7937433" y="1397634"/>
            <a:ext cx="5295467" cy="5146234"/>
          </a:xfrm>
          <a:prstGeom prst="rect">
            <a:avLst/>
          </a:prstGeom>
        </p:spPr>
      </p:pic>
      <p:pic>
        <p:nvPicPr>
          <p:cNvPr id="5" name="Grafik 20" descr="Technische Hochschule Köln – Wikipedia">
            <a:extLst>
              <a:ext uri="{FF2B5EF4-FFF2-40B4-BE49-F238E27FC236}">
                <a16:creationId xmlns:a16="http://schemas.microsoft.com/office/drawing/2014/main" id="{E909F70B-ECA7-C93B-6BFB-6F63B0913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2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0">
            <a:extLst>
              <a:ext uri="{FF2B5EF4-FFF2-40B4-BE49-F238E27FC236}">
                <a16:creationId xmlns:a16="http://schemas.microsoft.com/office/drawing/2014/main" id="{A126853D-9045-0300-030B-01A7312F885C}"/>
              </a:ext>
            </a:extLst>
          </p:cNvPr>
          <p:cNvSpPr/>
          <p:nvPr/>
        </p:nvSpPr>
        <p:spPr>
          <a:xfrm>
            <a:off x="857292" y="540649"/>
            <a:ext cx="1744023" cy="291113"/>
          </a:xfrm>
          <a:prstGeom prst="roundRect">
            <a:avLst>
              <a:gd name="adj" fmla="val 6389"/>
            </a:avLst>
          </a:prstGeom>
          <a:solidFill>
            <a:srgbClr val="D7D6F5"/>
          </a:solidFill>
          <a:ln/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de-DE"/>
          </a:p>
        </p:txBody>
      </p:sp>
      <p:sp>
        <p:nvSpPr>
          <p:cNvPr id="3" name="Text 1"/>
          <p:cNvSpPr/>
          <p:nvPr/>
        </p:nvSpPr>
        <p:spPr>
          <a:xfrm>
            <a:off x="1334306" y="540275"/>
            <a:ext cx="11056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1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MOTIVATION</a:t>
            </a:r>
            <a:endParaRPr lang="en-US" sz="110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6304" y="1208725"/>
            <a:ext cx="11136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err="1">
                <a:solidFill>
                  <a:srgbClr val="403CCF"/>
                </a:solidFill>
                <a:latin typeface="Libre Baskerville"/>
              </a:rPr>
              <a:t>Unsere</a:t>
            </a:r>
            <a:r>
              <a:rPr lang="en-US" sz="4450" b="1">
                <a:solidFill>
                  <a:srgbClr val="403CCF"/>
                </a:solidFill>
                <a:latin typeface="Libre Baskerville"/>
              </a:rPr>
              <a:t> Motivation</a:t>
            </a:r>
            <a:endParaRPr lang="en-US" sz="4450" b="1">
              <a:ea typeface="Calibri"/>
              <a:cs typeface="Calibri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56420" y="2405772"/>
            <a:ext cx="4017030" cy="4164036"/>
          </a:xfrm>
          <a:prstGeom prst="roundRect">
            <a:avLst>
              <a:gd name="adj" fmla="val 1030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633697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0604" y="3501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err="1">
                <a:ea typeface="Calibri"/>
                <a:cs typeface="Calibri"/>
              </a:rPr>
              <a:t>Unsere</a:t>
            </a:r>
            <a:r>
              <a:rPr lang="en-US" sz="2400" b="1">
                <a:ea typeface="Calibri"/>
                <a:cs typeface="Calibri"/>
              </a:rPr>
              <a:t> Gruppe</a:t>
            </a:r>
          </a:p>
          <a:p>
            <a:pPr>
              <a:lnSpc>
                <a:spcPts val="2750"/>
              </a:lnSpc>
            </a:pPr>
            <a:endParaRPr lang="en-US" sz="2200">
              <a:solidFill>
                <a:srgbClr val="49495A"/>
              </a:solidFill>
              <a:latin typeface="Libre Baskerville"/>
              <a:ea typeface="Calibri"/>
              <a:cs typeface="Calibri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20604" y="3951616"/>
            <a:ext cx="3846902" cy="2157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Basketball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außerhalb</a:t>
            </a: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des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Projekts</a:t>
            </a: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ein</a:t>
            </a: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gemeinsames</a:t>
            </a: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Interesse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unserer</a:t>
            </a: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Gruppe</a:t>
            </a:r>
            <a:endParaRPr lang="de-DE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750">
              <a:solidFill>
                <a:srgbClr val="49495A"/>
              </a:solidFill>
              <a:latin typeface="Open San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Wir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reden</a:t>
            </a: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regelmäßig</a:t>
            </a: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über</a:t>
            </a: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Teams, Spieler und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Spielentwicklungen</a:t>
            </a: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 </a:t>
            </a:r>
            <a:endParaRPr lang="de-DE">
              <a:solidFill>
                <a:srgbClr val="000000"/>
              </a:solidFill>
              <a:latin typeface="Open San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750">
              <a:solidFill>
                <a:srgbClr val="49495A"/>
              </a:solidFill>
              <a:latin typeface="Open San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Thema für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uns</a:t>
            </a: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von Anfang an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nahbar</a:t>
            </a:r>
            <a:r>
              <a:rPr lang="en-US" sz="17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und </a:t>
            </a:r>
            <a:r>
              <a:rPr lang="en-US" sz="17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motivierend</a:t>
            </a:r>
            <a:endParaRPr lang="en-US" sz="1750">
              <a:solidFill>
                <a:srgbClr val="49495A"/>
              </a:solidFill>
              <a:latin typeface="Open Sans"/>
              <a:ea typeface="Calibri"/>
              <a:cs typeface="Calibri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216962" y="2405772"/>
            <a:ext cx="4196358" cy="4164037"/>
          </a:xfrm>
          <a:prstGeom prst="roundRect">
            <a:avLst>
              <a:gd name="adj" fmla="val 1030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776" y="2633697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443776" y="3501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 err="1">
                <a:ea typeface="Calibri"/>
                <a:cs typeface="Calibri"/>
              </a:rPr>
              <a:t>Spielstil</a:t>
            </a:r>
            <a:r>
              <a:rPr lang="en-US" sz="2400" b="1">
                <a:ea typeface="Calibri"/>
                <a:cs typeface="Calibri"/>
              </a:rPr>
              <a:t> </a:t>
            </a:r>
            <a:r>
              <a:rPr lang="en-US" sz="2400" b="1" err="1">
                <a:ea typeface="Calibri"/>
                <a:cs typeface="Calibri"/>
              </a:rPr>
              <a:t>im</a:t>
            </a:r>
            <a:r>
              <a:rPr lang="en-US" sz="2400" b="1">
                <a:ea typeface="Calibri"/>
                <a:cs typeface="Calibri"/>
              </a:rPr>
              <a:t> Wandel</a:t>
            </a:r>
            <a:endParaRPr lang="de-DE"/>
          </a:p>
          <a:p>
            <a:pPr>
              <a:lnSpc>
                <a:spcPts val="2750"/>
              </a:lnSpc>
            </a:pPr>
            <a:endParaRPr lang="en-US" sz="2200">
              <a:solidFill>
                <a:srgbClr val="49495A"/>
              </a:solidFill>
              <a:latin typeface="Libre Baskerville"/>
              <a:ea typeface="Calibri"/>
              <a:cs typeface="Calibri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443775" y="3951617"/>
            <a:ext cx="3731156" cy="1361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NBA in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letzten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Jahrzehnten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deutlich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verändert</a:t>
            </a:r>
            <a:endParaRPr lang="en-US" sz="1750">
              <a:solidFill>
                <a:srgbClr val="49495A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750">
              <a:solidFill>
                <a:srgbClr val="49495A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Drei-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Punkte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-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Wurf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 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zentral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 für Offensive, Tempo,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Spielstil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,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Teamerfolg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endParaRPr lang="de-DE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750">
              <a:solidFill>
                <a:srgbClr val="49495A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Entwicklung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datenbasiert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49495A"/>
                </a:solidFill>
                <a:ea typeface="+mn-lt"/>
                <a:cs typeface="+mn-lt"/>
              </a:rPr>
              <a:t>objektiv</a:t>
            </a:r>
            <a:r>
              <a:rPr lang="en-US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9495A"/>
                </a:solidFill>
                <a:ea typeface="+mn-lt"/>
                <a:cs typeface="+mn-lt"/>
              </a:rPr>
              <a:t>messbar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 und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nachvollziehbar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machen</a:t>
            </a:r>
            <a:endParaRPr lang="en-US" sz="1750">
              <a:solidFill>
                <a:srgbClr val="49495A"/>
              </a:solidFill>
              <a:ea typeface="+mn-lt"/>
              <a:cs typeface="+mn-lt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9616984" y="2405772"/>
            <a:ext cx="4233936" cy="4164037"/>
          </a:xfrm>
          <a:prstGeom prst="roundRect">
            <a:avLst>
              <a:gd name="adj" fmla="val 1030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948" y="2633697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866948" y="3464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b="1">
                <a:ea typeface="Calibri"/>
                <a:cs typeface="Calibri"/>
              </a:rPr>
              <a:t>Data Modeling</a:t>
            </a:r>
          </a:p>
          <a:p>
            <a:pPr>
              <a:lnSpc>
                <a:spcPts val="2750"/>
              </a:lnSpc>
            </a:pPr>
            <a:endParaRPr lang="en-US" sz="2200">
              <a:solidFill>
                <a:srgbClr val="49495A"/>
              </a:solidFill>
              <a:latin typeface="Libre Baskerville"/>
              <a:ea typeface="Calibri"/>
              <a:cs typeface="Calibri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9866948" y="3851409"/>
            <a:ext cx="3673282" cy="2447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Datensatz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 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sehr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gute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Grundlage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für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Analysen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mit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Python</a:t>
            </a:r>
            <a:endParaRPr lang="de-DE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750">
              <a:solidFill>
                <a:srgbClr val="49495A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Trends &amp;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Unterschiede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zwischen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Saisons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klar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endParaRPr lang="en-US" sz="1750">
              <a:solidFill>
                <a:srgbClr val="49495A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Verbindet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persönliche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Begeisterung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für Basketball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mit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Anwendung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statistischer</a:t>
            </a:r>
            <a:r>
              <a:rPr lang="en-US" sz="1750">
                <a:solidFill>
                  <a:srgbClr val="49495A"/>
                </a:solidFill>
                <a:ea typeface="+mn-lt"/>
                <a:cs typeface="+mn-lt"/>
              </a:rPr>
              <a:t> </a:t>
            </a:r>
            <a:r>
              <a:rPr lang="en-US" sz="1750" err="1">
                <a:solidFill>
                  <a:srgbClr val="49495A"/>
                </a:solidFill>
                <a:ea typeface="+mn-lt"/>
                <a:cs typeface="+mn-lt"/>
              </a:rPr>
              <a:t>Methoden</a:t>
            </a:r>
            <a:endParaRPr lang="en-US" sz="1750" err="1">
              <a:solidFill>
                <a:srgbClr val="49495A"/>
              </a:solidFill>
              <a:ea typeface="Calibri"/>
              <a:cs typeface="Calibri"/>
            </a:endParaRPr>
          </a:p>
          <a:p>
            <a:endParaRPr lang="en-US" sz="1750">
              <a:solidFill>
                <a:srgbClr val="49495A"/>
              </a:solidFill>
              <a:ea typeface="+mn-lt"/>
              <a:cs typeface="+mn-lt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851663" y="701713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"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Ist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der Drei-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Punkte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Wurf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ein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zentraler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Faktor für den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Erfolg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eines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Teams?"</a:t>
            </a:r>
          </a:p>
        </p:txBody>
      </p:sp>
      <p:sp>
        <p:nvSpPr>
          <p:cNvPr id="22" name="Rechteck 8">
            <a:extLst>
              <a:ext uri="{FF2B5EF4-FFF2-40B4-BE49-F238E27FC236}">
                <a16:creationId xmlns:a16="http://schemas.microsoft.com/office/drawing/2014/main" id="{E00A451D-2E5F-7EDD-B687-2A277BFF0D1A}"/>
              </a:ext>
            </a:extLst>
          </p:cNvPr>
          <p:cNvSpPr/>
          <p:nvPr/>
        </p:nvSpPr>
        <p:spPr>
          <a:xfrm>
            <a:off x="12453870" y="7340958"/>
            <a:ext cx="2176530" cy="888642"/>
          </a:xfrm>
          <a:prstGeom prst="rect">
            <a:avLst/>
          </a:prstGeom>
          <a:solidFill>
            <a:srgbClr val="FCFAFF"/>
          </a:solidFill>
          <a:ln>
            <a:solidFill>
              <a:srgbClr val="FBFA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9F24358-8384-57B1-AC33-44FAB5C18E1C}"/>
              </a:ext>
            </a:extLst>
          </p:cNvPr>
          <p:cNvSpPr/>
          <p:nvPr/>
        </p:nvSpPr>
        <p:spPr>
          <a:xfrm>
            <a:off x="12643190" y="7759783"/>
            <a:ext cx="1891253" cy="465756"/>
          </a:xfrm>
          <a:prstGeom prst="rect">
            <a:avLst/>
          </a:prstGeom>
          <a:solidFill>
            <a:srgbClr val="FCF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>
              <a:solidFill>
                <a:srgbClr val="D7CDFA"/>
              </a:solidFill>
              <a:ea typeface="Calibri"/>
              <a:cs typeface="Calibri"/>
            </a:endParaRPr>
          </a:p>
        </p:txBody>
      </p:sp>
      <p:pic>
        <p:nvPicPr>
          <p:cNvPr id="17" name="Grafik 16" descr="Technische Hochschule Köln – Wikipedia">
            <a:extLst>
              <a:ext uri="{FF2B5EF4-FFF2-40B4-BE49-F238E27FC236}">
                <a16:creationId xmlns:a16="http://schemas.microsoft.com/office/drawing/2014/main" id="{0D0DEBFB-E70C-1F67-FDEE-E38C954E4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488" y="7344619"/>
            <a:ext cx="1605747" cy="8439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C2D7B-A5EB-CCC3-FC74-64EDD6274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262000-4379-5565-BC6A-FE383BE2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398" cy="8228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D93B760-6812-8FA3-3BE7-98F7C436BC60}"/>
              </a:ext>
            </a:extLst>
          </p:cNvPr>
          <p:cNvSpPr txBox="1"/>
          <p:nvPr/>
        </p:nvSpPr>
        <p:spPr>
          <a:xfrm>
            <a:off x="834028" y="1431491"/>
            <a:ext cx="5472700" cy="13536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Einsatz von Künstlicher Intelligenz (KI)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b="1" dirty="0">
              <a:latin typeface="Open Sans"/>
              <a:ea typeface="Open Sans"/>
              <a:cs typeface="Open San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7EFE84-E7A3-314C-8190-8A921AA25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300180"/>
            <a:ext cx="426237" cy="808152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DEAF55-33E8-2C62-AF8F-C24597B77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BB00015-F762-456B-52C3-28B0135B3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2E46774D-A38C-0BCD-76F2-73D09486E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8102" y="2508682"/>
            <a:ext cx="5157216" cy="329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20933DE-4588-1872-D466-9BBCB122BAB8}"/>
              </a:ext>
            </a:extLst>
          </p:cNvPr>
          <p:cNvSpPr txBox="1"/>
          <p:nvPr/>
        </p:nvSpPr>
        <p:spPr>
          <a:xfrm>
            <a:off x="708862" y="2685563"/>
            <a:ext cx="5471310" cy="53993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KI (z. B. ChatGPT) wurde </a:t>
            </a:r>
            <a:r>
              <a:rPr lang="de-DE" sz="2000" b="1" dirty="0"/>
              <a:t>unterstützend</a:t>
            </a:r>
            <a:r>
              <a:rPr lang="de-DE" sz="2000" dirty="0"/>
              <a:t> im Projekt eingesetzt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Hilfe bei </a:t>
            </a:r>
            <a:r>
              <a:rPr lang="de-DE" sz="2000" b="1" dirty="0"/>
              <a:t>Strukturierung von Code</a:t>
            </a:r>
            <a:r>
              <a:rPr lang="de-DE" sz="2000" dirty="0"/>
              <a:t> (Python, Pandas, </a:t>
            </a:r>
            <a:r>
              <a:rPr lang="de-DE" sz="2000" dirty="0" err="1"/>
              <a:t>Jupyter</a:t>
            </a:r>
            <a:r>
              <a:rPr lang="de-DE" sz="2000" dirty="0"/>
              <a:t> Notebooks)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Unterstützung beim </a:t>
            </a:r>
            <a:r>
              <a:rPr lang="de-DE" sz="2000" b="1" dirty="0"/>
              <a:t>Verständnis von Konzepten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(z. B. Datenbereinigung, Hypothesentests, statistische Methoden)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Nutzung zur </a:t>
            </a:r>
            <a:r>
              <a:rPr lang="de-DE" sz="2000" b="1" dirty="0"/>
              <a:t>Fehleranalyse und Debugging</a:t>
            </a:r>
            <a:r>
              <a:rPr lang="de-DE" sz="2000" dirty="0"/>
              <a:t> von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Unterstützung beim </a:t>
            </a:r>
            <a:r>
              <a:rPr lang="de-DE" sz="2000" b="1" dirty="0"/>
              <a:t>Formulieren von Kommentaren und </a:t>
            </a:r>
            <a:r>
              <a:rPr lang="de-DE" sz="2000" b="1" dirty="0" err="1"/>
              <a:t>Markdown</a:t>
            </a:r>
            <a:r>
              <a:rPr lang="de-DE" sz="2000" b="1" dirty="0"/>
              <a:t> 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KI diente als </a:t>
            </a:r>
            <a:r>
              <a:rPr lang="de-DE" sz="2000" b="1" dirty="0"/>
              <a:t>Lernpartner</a:t>
            </a:r>
            <a:r>
              <a:rPr lang="de-DE" sz="2000" dirty="0"/>
              <a:t>, nicht als Ersatz für eigenes Denken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/>
              <a:t>Ergebnisse wurden kritisch geprüft</a:t>
            </a:r>
            <a:r>
              <a:rPr lang="de-DE" sz="2000" dirty="0"/>
              <a:t>, angepasst und eigenständig interpretiert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/>
              <a:t>Ziel: </a:t>
            </a:r>
            <a:r>
              <a:rPr lang="de-DE" sz="2000" b="1" dirty="0"/>
              <a:t>Besseres Verständnis, effizienteres Arbeiten und saubere Umsetzung</a:t>
            </a:r>
            <a:endParaRPr lang="de-DE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295E4-2848-654E-AEED-7E4FE822C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37204" y="0"/>
            <a:ext cx="1793196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F2AA93-ED9B-A75E-EF80-C1DCC0EAB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2972" y="616623"/>
            <a:ext cx="7211239" cy="7001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Künstliche intelligenz - Kostenlose technologie-Icons">
            <a:extLst>
              <a:ext uri="{FF2B5EF4-FFF2-40B4-BE49-F238E27FC236}">
                <a16:creationId xmlns:a16="http://schemas.microsoft.com/office/drawing/2014/main" id="{7730C83F-7390-2D74-381A-B5E62088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99" y="863219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20" descr="Technische Hochschule Köln – Wikipedia">
            <a:extLst>
              <a:ext uri="{FF2B5EF4-FFF2-40B4-BE49-F238E27FC236}">
                <a16:creationId xmlns:a16="http://schemas.microsoft.com/office/drawing/2014/main" id="{5C973FC7-6C17-6DD7-87F9-414A67905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92064" y="4003040"/>
            <a:ext cx="3950208" cy="38404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128" y="747930"/>
            <a:ext cx="13086064" cy="672945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8B804A8-4308-AF56-8C03-07D65B1EA870}"/>
              </a:ext>
            </a:extLst>
          </p:cNvPr>
          <p:cNvSpPr txBox="1"/>
          <p:nvPr/>
        </p:nvSpPr>
        <p:spPr>
          <a:xfrm>
            <a:off x="1290920" y="1426364"/>
            <a:ext cx="3698615" cy="537687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err="1">
                <a:latin typeface="Open Sans"/>
                <a:ea typeface="Open Sans"/>
                <a:cs typeface="Open Sans"/>
              </a:rPr>
              <a:t>Quellen</a:t>
            </a:r>
            <a:r>
              <a:rPr lang="en-US" sz="6000" b="1" kern="1200">
                <a:latin typeface="Open Sans"/>
                <a:ea typeface="Open Sans"/>
                <a:cs typeface="Open Sans"/>
              </a:rPr>
              <a:t> &amp; Bilder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5155" y="2223435"/>
            <a:ext cx="0" cy="3883794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BBF77962-4848-9696-A2AD-BAB7C4E2740D}"/>
              </a:ext>
            </a:extLst>
          </p:cNvPr>
          <p:cNvSpPr txBox="1"/>
          <p:nvPr/>
        </p:nvSpPr>
        <p:spPr>
          <a:xfrm>
            <a:off x="6043266" y="2880518"/>
            <a:ext cx="5643417" cy="43599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a typeface="+mn-lt"/>
                <a:cs typeface="+mn-lt"/>
              </a:rPr>
              <a:t>Itak</a:t>
            </a:r>
            <a:r>
              <a:rPr lang="en-US" sz="1400" dirty="0">
                <a:ea typeface="+mn-lt"/>
                <a:cs typeface="+mn-lt"/>
              </a:rPr>
              <a:t>, A. (2026). </a:t>
            </a:r>
            <a:r>
              <a:rPr lang="en-US" sz="1400" i="1" dirty="0">
                <a:ea typeface="+mn-lt"/>
                <a:cs typeface="+mn-lt"/>
              </a:rPr>
              <a:t>3PT-Inflation-NBA</a:t>
            </a:r>
            <a:r>
              <a:rPr lang="en-US" sz="1400" dirty="0">
                <a:ea typeface="+mn-lt"/>
                <a:cs typeface="+mn-lt"/>
              </a:rPr>
              <a:t> [GitHub repository]. GitHub. https://</a:t>
            </a:r>
            <a:r>
              <a:rPr lang="en-US" sz="1400" dirty="0" err="1">
                <a:ea typeface="+mn-lt"/>
                <a:cs typeface="+mn-lt"/>
              </a:rPr>
              <a:t>github.com</a:t>
            </a:r>
            <a:r>
              <a:rPr lang="en-US" sz="1400" dirty="0">
                <a:ea typeface="+mn-lt"/>
                <a:cs typeface="+mn-lt"/>
              </a:rPr>
              <a:t>/</a:t>
            </a:r>
            <a:r>
              <a:rPr lang="en-US" sz="1400" dirty="0" err="1">
                <a:ea typeface="+mn-lt"/>
                <a:cs typeface="+mn-lt"/>
              </a:rPr>
              <a:t>altnitak</a:t>
            </a:r>
            <a:r>
              <a:rPr lang="en-US" sz="1400" dirty="0">
                <a:ea typeface="+mn-lt"/>
                <a:cs typeface="+mn-lt"/>
              </a:rPr>
              <a:t>/3PT-Inflation-NBA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OpenAI. (2026, January 18). </a:t>
            </a:r>
            <a:r>
              <a:rPr lang="en-US" sz="1400" i="1" dirty="0"/>
              <a:t>ChatGPT</a:t>
            </a:r>
            <a:r>
              <a:rPr lang="en-US" sz="1400" dirty="0"/>
              <a:t> [Large language model] https://</a:t>
            </a:r>
            <a:r>
              <a:rPr lang="en-US" sz="1400" dirty="0" err="1"/>
              <a:t>chat.openai.com</a:t>
            </a:r>
            <a:r>
              <a:rPr lang="en-US" sz="1400" dirty="0"/>
              <a:t>/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National Basketball Association. (n.d.). </a:t>
            </a:r>
            <a:r>
              <a:rPr lang="en-US" sz="1400" i="1" dirty="0" err="1"/>
              <a:t>NBA.com</a:t>
            </a:r>
            <a:r>
              <a:rPr lang="en-US" sz="1400" dirty="0"/>
              <a:t> https://</a:t>
            </a:r>
            <a:r>
              <a:rPr lang="en-US" sz="1400" dirty="0" err="1"/>
              <a:t>www.nba.com</a:t>
            </a:r>
            <a:r>
              <a:rPr lang="en-US" sz="1400" dirty="0"/>
              <a:t>/ (Retrieved January 15, 2026)</a:t>
            </a:r>
            <a:endParaRPr lang="en-US" sz="14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Wikipedia contributors. (n.d.). </a:t>
            </a:r>
            <a:r>
              <a:rPr lang="en-US" sz="1400" i="1" dirty="0" err="1"/>
              <a:t>Dreipunktelinie</a:t>
            </a:r>
            <a:r>
              <a:rPr lang="en-US" sz="1400" dirty="0"/>
              <a:t>. In </a:t>
            </a:r>
            <a:r>
              <a:rPr lang="en-US" sz="1400" i="1" dirty="0"/>
              <a:t>Wikipedia</a:t>
            </a:r>
            <a:r>
              <a:rPr lang="en-US" sz="1400" dirty="0"/>
              <a:t>. https://</a:t>
            </a:r>
            <a:r>
              <a:rPr lang="en-US" sz="1400" dirty="0" err="1"/>
              <a:t>de.wikipedia.org</a:t>
            </a:r>
            <a:r>
              <a:rPr lang="en-US" sz="1400" dirty="0"/>
              <a:t>/wiki/</a:t>
            </a:r>
            <a:r>
              <a:rPr lang="en-US" sz="1400" dirty="0" err="1"/>
              <a:t>Dreipunktelinie</a:t>
            </a:r>
            <a:r>
              <a:rPr lang="en-US" sz="1400" dirty="0"/>
              <a:t> (Retrieved January 14, 2026)</a:t>
            </a:r>
            <a:endParaRPr lang="en-US" sz="14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ClutchFans</a:t>
            </a:r>
            <a:r>
              <a:rPr lang="en-US" sz="1400" dirty="0"/>
              <a:t>. (2017, June). </a:t>
            </a:r>
            <a:r>
              <a:rPr lang="en-US" sz="1400" i="1" dirty="0"/>
              <a:t>Eric Gordon sixth man of the year</a:t>
            </a:r>
            <a:r>
              <a:rPr lang="en-US" sz="1400" dirty="0"/>
              <a:t> [Photograph]. https://</a:t>
            </a:r>
            <a:r>
              <a:rPr lang="en-US" sz="1400" dirty="0" err="1"/>
              <a:t>www.clutchfans.net</a:t>
            </a:r>
            <a:r>
              <a:rPr lang="en-US" sz="1400" dirty="0"/>
              <a:t>/wp-content/uploads/2017/06/eric-</a:t>
            </a:r>
            <a:r>
              <a:rPr lang="en-US" sz="1400" dirty="0" err="1"/>
              <a:t>gordon</a:t>
            </a:r>
            <a:r>
              <a:rPr lang="en-US" sz="1400" dirty="0"/>
              <a:t>-sixth-man-of-the-</a:t>
            </a:r>
            <a:r>
              <a:rPr lang="en-US" sz="1400" dirty="0" err="1"/>
              <a:t>year.jpg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ABC Owned Television Stations. (2018, January 17). </a:t>
            </a:r>
            <a:r>
              <a:rPr lang="en-US" sz="1400" i="1" dirty="0"/>
              <a:t>Rockets Trevor Ariza</a:t>
            </a:r>
            <a:r>
              <a:rPr lang="en-US" sz="1400" dirty="0"/>
              <a:t> [Photograph]. https://</a:t>
            </a:r>
            <a:r>
              <a:rPr lang="en-US" sz="1400" dirty="0" err="1"/>
              <a:t>cdn.abcotvs.com</a:t>
            </a:r>
            <a:r>
              <a:rPr lang="en-US" sz="1400" dirty="0"/>
              <a:t>/dip/images/2960401_011718-kabc-ap-rockets-trevor-ariza-img.jpg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YouTube. (n.d.). </a:t>
            </a:r>
            <a:r>
              <a:rPr lang="en-US" sz="1400" i="1" dirty="0"/>
              <a:t>[Video]</a:t>
            </a:r>
            <a:r>
              <a:rPr lang="en-US" sz="1400" dirty="0"/>
              <a:t>. 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=7OqYsDRptFA (Retrieved January 15, 2026)</a:t>
            </a:r>
            <a:endParaRPr lang="en-US" sz="14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a typeface="+mn-lt"/>
                <a:cs typeface="+mn-lt"/>
              </a:rPr>
              <a:t>TeamRankings</a:t>
            </a:r>
            <a:r>
              <a:rPr lang="en-US" sz="1400" dirty="0">
                <a:ea typeface="+mn-lt"/>
                <a:cs typeface="+mn-lt"/>
              </a:rPr>
              <a:t>. (n.d.). </a:t>
            </a:r>
            <a:r>
              <a:rPr lang="en-US" sz="1400" i="1" dirty="0">
                <a:ea typeface="+mn-lt"/>
                <a:cs typeface="+mn-lt"/>
              </a:rPr>
              <a:t>NBA three pointers attempted per game</a:t>
            </a:r>
            <a:r>
              <a:rPr lang="en-US" sz="1400" dirty="0">
                <a:ea typeface="+mn-lt"/>
                <a:cs typeface="+mn-lt"/>
              </a:rPr>
              <a:t>. https://</a:t>
            </a:r>
            <a:r>
              <a:rPr lang="en-US" sz="1400" dirty="0" err="1">
                <a:ea typeface="+mn-lt"/>
                <a:cs typeface="+mn-lt"/>
              </a:rPr>
              <a:t>www.teamrankings.com</a:t>
            </a:r>
            <a:r>
              <a:rPr lang="en-US" sz="1400" dirty="0">
                <a:ea typeface="+mn-lt"/>
                <a:cs typeface="+mn-lt"/>
              </a:rPr>
              <a:t>/</a:t>
            </a:r>
            <a:r>
              <a:rPr lang="en-US" sz="1400" dirty="0" err="1">
                <a:ea typeface="+mn-lt"/>
                <a:cs typeface="+mn-lt"/>
              </a:rPr>
              <a:t>nba</a:t>
            </a:r>
            <a:r>
              <a:rPr lang="en-US" sz="1400" dirty="0">
                <a:ea typeface="+mn-lt"/>
                <a:cs typeface="+mn-lt"/>
              </a:rPr>
              <a:t>/stat/</a:t>
            </a:r>
            <a:r>
              <a:rPr lang="en-US" sz="1400" dirty="0" err="1">
                <a:ea typeface="+mn-lt"/>
                <a:cs typeface="+mn-lt"/>
              </a:rPr>
              <a:t>three-pointers-attempted-per-game?date</a:t>
            </a:r>
            <a:r>
              <a:rPr lang="en-US" sz="1400" dirty="0">
                <a:ea typeface="+mn-lt"/>
                <a:cs typeface="+mn-lt"/>
              </a:rPr>
              <a:t>=2018-06-09</a:t>
            </a:r>
            <a:endParaRPr lang="en-US" sz="14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GRIN. (n.d.). </a:t>
            </a:r>
            <a:r>
              <a:rPr lang="en-US" sz="1400" i="1" dirty="0" err="1">
                <a:ea typeface="+mn-lt"/>
                <a:cs typeface="+mn-lt"/>
              </a:rPr>
              <a:t>Fazit</a:t>
            </a:r>
            <a:r>
              <a:rPr lang="en-US" sz="1400" i="1" dirty="0">
                <a:ea typeface="+mn-lt"/>
                <a:cs typeface="+mn-lt"/>
              </a:rPr>
              <a:t> </a:t>
            </a:r>
            <a:r>
              <a:rPr lang="en-US" sz="1400" i="1" dirty="0" err="1">
                <a:ea typeface="+mn-lt"/>
                <a:cs typeface="+mn-lt"/>
              </a:rPr>
              <a:t>Hausarbeit</a:t>
            </a:r>
            <a:r>
              <a:rPr lang="en-US" sz="1400" i="1" dirty="0">
                <a:ea typeface="+mn-lt"/>
                <a:cs typeface="+mn-lt"/>
              </a:rPr>
              <a:t> </a:t>
            </a:r>
            <a:r>
              <a:rPr lang="en-US" sz="1400" i="1" dirty="0" err="1">
                <a:ea typeface="+mn-lt"/>
                <a:cs typeface="+mn-lt"/>
              </a:rPr>
              <a:t>schreiben</a:t>
            </a:r>
            <a:r>
              <a:rPr lang="en-US" sz="1400" i="1" dirty="0">
                <a:ea typeface="+mn-lt"/>
                <a:cs typeface="+mn-lt"/>
              </a:rPr>
              <a:t>: So </a:t>
            </a:r>
            <a:r>
              <a:rPr lang="en-US" sz="1400" i="1" dirty="0" err="1">
                <a:ea typeface="+mn-lt"/>
                <a:cs typeface="+mn-lt"/>
              </a:rPr>
              <a:t>geht’s</a:t>
            </a:r>
            <a:r>
              <a:rPr lang="en-US" sz="1400" i="1" dirty="0">
                <a:ea typeface="+mn-lt"/>
                <a:cs typeface="+mn-lt"/>
              </a:rPr>
              <a:t> </a:t>
            </a:r>
            <a:r>
              <a:rPr lang="en-US" sz="1400" i="1" dirty="0" err="1">
                <a:ea typeface="+mn-lt"/>
                <a:cs typeface="+mn-lt"/>
              </a:rPr>
              <a:t>richtig</a:t>
            </a:r>
            <a:r>
              <a:rPr lang="en-US" sz="1400" dirty="0">
                <a:ea typeface="+mn-lt"/>
                <a:cs typeface="+mn-lt"/>
              </a:rPr>
              <a:t>. GRIN </a:t>
            </a:r>
            <a:r>
              <a:rPr lang="en-US" sz="1400" dirty="0" err="1">
                <a:ea typeface="+mn-lt"/>
                <a:cs typeface="+mn-lt"/>
              </a:rPr>
              <a:t>Magazin</a:t>
            </a:r>
            <a:r>
              <a:rPr lang="en-US" sz="1400" dirty="0">
                <a:ea typeface="+mn-lt"/>
                <a:cs typeface="+mn-lt"/>
              </a:rPr>
              <a:t>. </a:t>
            </a:r>
            <a:r>
              <a:rPr lang="en-US" sz="1400" dirty="0" err="1">
                <a:ea typeface="+mn-lt"/>
                <a:cs typeface="+mn-lt"/>
              </a:rPr>
              <a:t>Abgerufen</a:t>
            </a:r>
            <a:r>
              <a:rPr lang="en-US" sz="1400" dirty="0">
                <a:ea typeface="+mn-lt"/>
                <a:cs typeface="+mn-lt"/>
              </a:rPr>
              <a:t> am 18. </a:t>
            </a:r>
            <a:r>
              <a:rPr lang="en-US" sz="1400" dirty="0" err="1">
                <a:ea typeface="+mn-lt"/>
                <a:cs typeface="+mn-lt"/>
              </a:rPr>
              <a:t>Januar</a:t>
            </a:r>
            <a:r>
              <a:rPr lang="en-US" sz="1400" dirty="0">
                <a:ea typeface="+mn-lt"/>
                <a:cs typeface="+mn-lt"/>
              </a:rPr>
              <a:t> 2026, von https://</a:t>
            </a:r>
            <a:r>
              <a:rPr lang="en-US" sz="1400" dirty="0" err="1">
                <a:ea typeface="+mn-lt"/>
                <a:cs typeface="+mn-lt"/>
              </a:rPr>
              <a:t>www.grin.com</a:t>
            </a:r>
            <a:r>
              <a:rPr lang="en-US" sz="1400" dirty="0">
                <a:ea typeface="+mn-lt"/>
                <a:cs typeface="+mn-lt"/>
              </a:rPr>
              <a:t>/</a:t>
            </a:r>
            <a:r>
              <a:rPr lang="en-US" sz="1400" dirty="0" err="1">
                <a:ea typeface="+mn-lt"/>
                <a:cs typeface="+mn-lt"/>
              </a:rPr>
              <a:t>magazin</a:t>
            </a:r>
            <a:r>
              <a:rPr lang="en-US" sz="1400" dirty="0">
                <a:ea typeface="+mn-lt"/>
                <a:cs typeface="+mn-lt"/>
              </a:rPr>
              <a:t>/</a:t>
            </a:r>
            <a:r>
              <a:rPr lang="en-US" sz="1400" dirty="0" err="1">
                <a:ea typeface="+mn-lt"/>
                <a:cs typeface="+mn-lt"/>
              </a:rPr>
              <a:t>wissenschaftlich-schreiben</a:t>
            </a:r>
            <a:r>
              <a:rPr lang="en-US" sz="1400" dirty="0">
                <a:ea typeface="+mn-lt"/>
                <a:cs typeface="+mn-lt"/>
              </a:rPr>
              <a:t>/</a:t>
            </a:r>
            <a:r>
              <a:rPr lang="en-US" sz="1400" dirty="0" err="1">
                <a:ea typeface="+mn-lt"/>
                <a:cs typeface="+mn-lt"/>
              </a:rPr>
              <a:t>fazit-hausarbeit-schreiben</a:t>
            </a:r>
            <a:r>
              <a:rPr lang="en-US" sz="1400" dirty="0">
                <a:ea typeface="+mn-lt"/>
                <a:cs typeface="+mn-lt"/>
              </a:rPr>
              <a:t>/</a:t>
            </a:r>
            <a:endParaRPr lang="en-US" sz="1400" dirty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Rechteck 11">
            <a:extLst>
              <a:ext uri="{FF2B5EF4-FFF2-40B4-BE49-F238E27FC236}">
                <a16:creationId xmlns:a16="http://schemas.microsoft.com/office/drawing/2014/main" id="{F09E3E08-7FD7-A582-6D14-B94C11D0C29E}"/>
              </a:ext>
            </a:extLst>
          </p:cNvPr>
          <p:cNvSpPr/>
          <p:nvPr/>
        </p:nvSpPr>
        <p:spPr>
          <a:xfrm>
            <a:off x="12917962" y="7843519"/>
            <a:ext cx="1616481" cy="382019"/>
          </a:xfrm>
          <a:prstGeom prst="rect">
            <a:avLst/>
          </a:prstGeom>
          <a:solidFill>
            <a:srgbClr val="FCF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>
              <a:solidFill>
                <a:srgbClr val="D7CDFA"/>
              </a:solidFill>
              <a:ea typeface="Calibri"/>
              <a:cs typeface="Calibri"/>
            </a:endParaRPr>
          </a:p>
        </p:txBody>
      </p:sp>
      <p:pic>
        <p:nvPicPr>
          <p:cNvPr id="6" name="Grafik 20" descr="Technische Hochschule Köln – Wikipedia">
            <a:extLst>
              <a:ext uri="{FF2B5EF4-FFF2-40B4-BE49-F238E27FC236}">
                <a16:creationId xmlns:a16="http://schemas.microsoft.com/office/drawing/2014/main" id="{C901E9E0-903F-C741-2D06-6BE448BF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7962" y="7344619"/>
            <a:ext cx="1605747" cy="8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92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0">
            <a:extLst>
              <a:ext uri="{FF2B5EF4-FFF2-40B4-BE49-F238E27FC236}">
                <a16:creationId xmlns:a16="http://schemas.microsoft.com/office/drawing/2014/main" id="{E0CEBCFC-CC92-C17C-1FFC-9F3CF3D374DF}"/>
              </a:ext>
            </a:extLst>
          </p:cNvPr>
          <p:cNvSpPr/>
          <p:nvPr/>
        </p:nvSpPr>
        <p:spPr>
          <a:xfrm>
            <a:off x="699527" y="675694"/>
            <a:ext cx="1695980" cy="275733"/>
          </a:xfrm>
          <a:prstGeom prst="roundRect">
            <a:avLst>
              <a:gd name="adj" fmla="val 6389"/>
            </a:avLst>
          </a:prstGeom>
          <a:solidFill>
            <a:srgbClr val="D7D6F5"/>
          </a:solidFill>
          <a:ln/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de-DE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763" y="725803"/>
            <a:ext cx="1167662" cy="163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FRAGESTELLUNG</a:t>
            </a:r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698472" y="1177980"/>
            <a:ext cx="7905036" cy="2212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00"/>
              </a:lnSpc>
              <a:buNone/>
            </a:pPr>
            <a:r>
              <a:rPr lang="en-US" sz="6600" b="1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Unsere</a:t>
            </a:r>
            <a:r>
              <a:rPr lang="en-US" sz="6600" b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6600" b="1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Forschungsfrage</a:t>
            </a:r>
            <a:endParaRPr lang="en-US" sz="6600" b="1">
              <a:latin typeface="Libre Baskerville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4055" y="3531258"/>
            <a:ext cx="7905036" cy="884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Ist die Effizienz von Dreiern heute trotz höherem Wurfvolumen niedriger?</a:t>
            </a:r>
            <a:endParaRPr lang="en-US" sz="2750"/>
          </a:p>
        </p:txBody>
      </p:sp>
      <p:sp>
        <p:nvSpPr>
          <p:cNvPr id="7" name="Text 4"/>
          <p:cNvSpPr/>
          <p:nvPr/>
        </p:nvSpPr>
        <p:spPr>
          <a:xfrm>
            <a:off x="704055" y="4681521"/>
            <a:ext cx="7905036" cy="892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600" b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Diese</a:t>
            </a:r>
            <a:r>
              <a:rPr lang="en-US" sz="1600" b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b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Kernfrage</a:t>
            </a:r>
            <a:r>
              <a:rPr lang="en-US" sz="1600" b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b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leitet</a:t>
            </a:r>
            <a:r>
              <a:rPr lang="en-US" sz="1600" b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b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unser</a:t>
            </a:r>
            <a:r>
              <a:rPr lang="en-US" sz="1600" b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b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gesamtes</a:t>
            </a:r>
            <a:r>
              <a:rPr lang="en-US" sz="1600" b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Projekt</a:t>
            </a:r>
            <a:endParaRPr lang="de-DE" sz="1600" b="1">
              <a:ea typeface="Calibri"/>
              <a:cs typeface="Calibri"/>
            </a:endParaRPr>
          </a:p>
          <a:p>
            <a:pPr>
              <a:lnSpc>
                <a:spcPts val="2200"/>
              </a:lnSpc>
            </a:pP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Wir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untersuchen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Daten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der NBA von 1996 bis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heute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um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zu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verstehen,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ob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der Trend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zu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mehr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Dreipunktwürfen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die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tatsächliche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Effektivität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pro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Wurf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beeinträchtigt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hat.</a:t>
            </a:r>
            <a:endParaRPr lang="en-US" sz="1600"/>
          </a:p>
          <a:p>
            <a:pPr>
              <a:lnSpc>
                <a:spcPts val="2200"/>
              </a:lnSpc>
            </a:pPr>
            <a:endParaRPr lang="en-US" sz="135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200"/>
              </a:lnSpc>
            </a:pPr>
            <a:endParaRPr lang="en-US" sz="135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200"/>
              </a:lnSpc>
            </a:pPr>
            <a:endParaRPr lang="en-US" sz="135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04055" y="6085287"/>
            <a:ext cx="7905036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Wie hat sich das Wurfvolumen über die Saisons entwickelt?</a:t>
            </a:r>
            <a:endParaRPr lang="en-US" sz="1350"/>
          </a:p>
        </p:txBody>
      </p:sp>
      <p:sp>
        <p:nvSpPr>
          <p:cNvPr id="9" name="Text 6"/>
          <p:cNvSpPr/>
          <p:nvPr/>
        </p:nvSpPr>
        <p:spPr>
          <a:xfrm>
            <a:off x="704055" y="6363855"/>
            <a:ext cx="7905036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Gibt</a:t>
            </a:r>
            <a:r>
              <a:rPr lang="en-US" sz="13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es </a:t>
            </a:r>
            <a:r>
              <a:rPr lang="en-US" sz="13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Korrelationen</a:t>
            </a:r>
            <a:r>
              <a:rPr lang="en-US" sz="13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3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zwischen</a:t>
            </a:r>
            <a:r>
              <a:rPr lang="en-US" sz="13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3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Wurfvolumen</a:t>
            </a:r>
            <a:r>
              <a:rPr lang="en-US" sz="13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und </a:t>
            </a:r>
            <a:r>
              <a:rPr lang="en-US" sz="13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Trefferquote</a:t>
            </a:r>
            <a:r>
              <a:rPr lang="en-US" sz="13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? </a:t>
            </a:r>
            <a:r>
              <a:rPr lang="en-US" sz="13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Ist</a:t>
            </a:r>
            <a:r>
              <a:rPr lang="en-US" sz="13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3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mehr</a:t>
            </a:r>
            <a:r>
              <a:rPr lang="en-US" sz="13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immer </a:t>
            </a:r>
            <a:r>
              <a:rPr lang="en-US" sz="13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besser</a:t>
            </a:r>
            <a:r>
              <a:rPr lang="en-US" sz="13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?</a:t>
            </a:r>
          </a:p>
          <a:p>
            <a:pPr>
              <a:lnSpc>
                <a:spcPts val="2200"/>
              </a:lnSpc>
              <a:buSzPct val="100000"/>
            </a:pPr>
            <a:endParaRPr lang="en-US" sz="135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endParaRPr lang="en-US" sz="135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200"/>
              </a:lnSpc>
              <a:buSzPct val="100000"/>
            </a:pPr>
            <a:endParaRPr lang="en-US" sz="135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1" name="Grafik 10" descr="Technische Hochschule Köln – Wikipedia">
            <a:extLst>
              <a:ext uri="{FF2B5EF4-FFF2-40B4-BE49-F238E27FC236}">
                <a16:creationId xmlns:a16="http://schemas.microsoft.com/office/drawing/2014/main" id="{2E5F5D57-7A98-E905-6DC2-A205A8915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0488" y="7344619"/>
            <a:ext cx="1605747" cy="8439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1E109C4-8D48-5E4D-12E9-928CD5EB0B7C}"/>
              </a:ext>
            </a:extLst>
          </p:cNvPr>
          <p:cNvSpPr txBox="1"/>
          <p:nvPr/>
        </p:nvSpPr>
        <p:spPr>
          <a:xfrm>
            <a:off x="12926860" y="-6263"/>
            <a:ext cx="7315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0" i="0" u="none" strike="noStrike" baseline="0">
                <a:solidFill>
                  <a:srgbClr val="FFFFFF"/>
                </a:solidFill>
                <a:latin typeface="Calibri"/>
              </a:rPr>
              <a:t>Abbildung: KI-generiert</a:t>
            </a:r>
            <a:r>
              <a:rPr sz="12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endParaRPr lang="de-DE"/>
          </a:p>
          <a:p>
            <a:pPr algn="ctr"/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7354" y="649853"/>
            <a:ext cx="1871344" cy="325837"/>
          </a:xfrm>
          <a:prstGeom prst="roundRect">
            <a:avLst>
              <a:gd name="adj" fmla="val 6389"/>
            </a:avLst>
          </a:prstGeom>
          <a:solidFill>
            <a:srgbClr val="D7D6F5"/>
          </a:solidFill>
          <a:ln/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de-DE"/>
          </a:p>
        </p:txBody>
      </p:sp>
      <p:sp>
        <p:nvSpPr>
          <p:cNvPr id="3" name="Text 1"/>
          <p:cNvSpPr/>
          <p:nvPr/>
        </p:nvSpPr>
        <p:spPr>
          <a:xfrm>
            <a:off x="1387496" y="713392"/>
            <a:ext cx="1050549" cy="211380"/>
          </a:xfrm>
          <a:prstGeom prst="rect">
            <a:avLst/>
          </a:prstGeom>
          <a:solidFill>
            <a:srgbClr val="D7CDFA">
              <a:alpha val="87000"/>
            </a:srgbClr>
          </a:solidFill>
          <a:ln>
            <a:solidFill>
              <a:srgbClr val="D7CDFA"/>
            </a:solidFill>
          </a:ln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METHODIK</a:t>
            </a:r>
            <a:endParaRPr lang="en-US" sz="110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 2"/>
          <p:cNvSpPr/>
          <p:nvPr/>
        </p:nvSpPr>
        <p:spPr>
          <a:xfrm>
            <a:off x="902376" y="1232667"/>
            <a:ext cx="5333759" cy="438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000" b="1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Daten</a:t>
            </a:r>
            <a:r>
              <a:rPr lang="en-US" sz="4000" b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und Pipeline</a:t>
            </a:r>
            <a:endParaRPr lang="en-US" sz="4000" b="1">
              <a:latin typeface="Libre Baskerville"/>
              <a:ea typeface="Calibri"/>
              <a:cs typeface="Calibri"/>
            </a:endParaRPr>
          </a:p>
        </p:txBody>
      </p:sp>
      <p:sp>
        <p:nvSpPr>
          <p:cNvPr id="5" name="Text 3"/>
          <p:cNvSpPr/>
          <p:nvPr/>
        </p:nvSpPr>
        <p:spPr>
          <a:xfrm>
            <a:off x="904846" y="1837451"/>
            <a:ext cx="5707380" cy="740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Robuste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und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reproduzierbare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Datenpipeline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entwickelt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ermöglicht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uns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Rohdaten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aus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der NBA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systematisch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zu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verarbeiten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und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zu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analysieren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</a:t>
            </a:r>
            <a:endParaRPr lang="en-US" sz="1600">
              <a:latin typeface="Open Sans"/>
              <a:ea typeface="Open Sans"/>
              <a:cs typeface="Open Sans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71" y="2958758"/>
            <a:ext cx="771763" cy="9509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11166" y="3124638"/>
            <a:ext cx="1929527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Collect</a:t>
            </a:r>
            <a:endParaRPr lang="en-US" sz="1600" b="1">
              <a:latin typeface="Libre Baskerville"/>
            </a:endParaRPr>
          </a:p>
        </p:txBody>
      </p:sp>
      <p:sp>
        <p:nvSpPr>
          <p:cNvPr id="8" name="Text 5"/>
          <p:cNvSpPr/>
          <p:nvPr/>
        </p:nvSpPr>
        <p:spPr>
          <a:xfrm>
            <a:off x="1911166" y="3369693"/>
            <a:ext cx="4781312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Erfassung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von NBA-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Spieldaten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aus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OpenDataBay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endParaRPr lang="en-US" sz="14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1900"/>
              </a:lnSpc>
            </a:pP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Datensatz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&amp; der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offiziellen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NBA Website (Scraping)</a:t>
            </a:r>
            <a:endParaRPr lang="en-US" sz="1400">
              <a:ea typeface="Calibri"/>
              <a:cs typeface="Calibri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71" y="3909710"/>
            <a:ext cx="771763" cy="9509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873588" y="4120937"/>
            <a:ext cx="1929527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>
                <a:solidFill>
                  <a:srgbClr val="49495A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Clean</a:t>
            </a:r>
            <a:endParaRPr lang="en-US" sz="1600" b="1">
              <a:latin typeface="Libre Baskerville"/>
              <a:ea typeface="Calibri"/>
              <a:cs typeface="Calibri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870223" y="4378518"/>
            <a:ext cx="5122505" cy="253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Bereinigung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und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Strukturierung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der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Daten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für die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Analyse</a:t>
            </a: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271" y="4860663"/>
            <a:ext cx="771763" cy="9509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911166" y="5014968"/>
            <a:ext cx="1929527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err="1">
                <a:solidFill>
                  <a:srgbClr val="49495A"/>
                </a:solidFill>
                <a:latin typeface="Libre Baskerville"/>
                <a:ea typeface="Calibri"/>
                <a:cs typeface="Calibri"/>
              </a:rPr>
              <a:t>Analyse</a:t>
            </a:r>
            <a:endParaRPr lang="en-US" sz="1600" b="1" err="1">
              <a:latin typeface="Libre Baskerville"/>
              <a:ea typeface="Calibri"/>
              <a:cs typeface="Calibri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911166" y="5260021"/>
            <a:ext cx="4781312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Anwendung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statistischer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Methoden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zur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Trendidentifikation</a:t>
            </a: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272" y="5809146"/>
            <a:ext cx="771763" cy="89682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911166" y="5965920"/>
            <a:ext cx="1929527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>
                <a:solidFill>
                  <a:srgbClr val="49495A"/>
                </a:solidFill>
                <a:latin typeface="Libre Baskerville"/>
                <a:ea typeface="Calibri"/>
                <a:cs typeface="Calibri"/>
              </a:rPr>
              <a:t>Modell</a:t>
            </a:r>
            <a:endParaRPr lang="en-US" sz="1600" b="1">
              <a:latin typeface="Libre Baskerville"/>
              <a:ea typeface="Calibri"/>
              <a:cs typeface="Calibri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1911166" y="6210974"/>
            <a:ext cx="4781312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Entwicklung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von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Modellen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&amp;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Hypothesen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zur</a:t>
            </a:r>
            <a:r>
              <a:rPr lang="en-US" sz="14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Vorhersage und </a:t>
            </a:r>
            <a:r>
              <a:rPr lang="en-US" sz="1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Überprüfung</a:t>
            </a:r>
          </a:p>
        </p:txBody>
      </p:sp>
      <p:sp>
        <p:nvSpPr>
          <p:cNvPr id="23" name="Rechteck 8">
            <a:extLst>
              <a:ext uri="{FF2B5EF4-FFF2-40B4-BE49-F238E27FC236}">
                <a16:creationId xmlns:a16="http://schemas.microsoft.com/office/drawing/2014/main" id="{76698259-01B9-4762-857B-AD5ED1205DE8}"/>
              </a:ext>
            </a:extLst>
          </p:cNvPr>
          <p:cNvSpPr/>
          <p:nvPr/>
        </p:nvSpPr>
        <p:spPr>
          <a:xfrm>
            <a:off x="12399478" y="7754541"/>
            <a:ext cx="1982567" cy="376024"/>
          </a:xfrm>
          <a:prstGeom prst="rect">
            <a:avLst/>
          </a:prstGeom>
          <a:solidFill>
            <a:srgbClr val="FCFAFF"/>
          </a:solidFill>
          <a:ln>
            <a:solidFill>
              <a:srgbClr val="FBFA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11">
            <a:extLst>
              <a:ext uri="{FF2B5EF4-FFF2-40B4-BE49-F238E27FC236}">
                <a16:creationId xmlns:a16="http://schemas.microsoft.com/office/drawing/2014/main" id="{226172A2-6C5F-1F3E-BA61-D38246CD147A}"/>
              </a:ext>
            </a:extLst>
          </p:cNvPr>
          <p:cNvSpPr/>
          <p:nvPr/>
        </p:nvSpPr>
        <p:spPr>
          <a:xfrm>
            <a:off x="12615895" y="7439061"/>
            <a:ext cx="1904900" cy="725063"/>
          </a:xfrm>
          <a:prstGeom prst="rect">
            <a:avLst/>
          </a:prstGeom>
          <a:solidFill>
            <a:srgbClr val="FCF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>
              <a:solidFill>
                <a:srgbClr val="D7CDFA"/>
              </a:solidFill>
              <a:ea typeface="Calibri"/>
              <a:cs typeface="Calibri"/>
            </a:endParaRPr>
          </a:p>
        </p:txBody>
      </p:sp>
      <p:pic>
        <p:nvPicPr>
          <p:cNvPr id="26" name="Grafik 25" descr="Technische Hochschule Köln – Wikipedia">
            <a:extLst>
              <a:ext uri="{FF2B5EF4-FFF2-40B4-BE49-F238E27FC236}">
                <a16:creationId xmlns:a16="http://schemas.microsoft.com/office/drawing/2014/main" id="{E1B51B46-922F-6DB2-9455-B4E8DDFCC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0488" y="7344619"/>
            <a:ext cx="1605747" cy="843988"/>
          </a:xfrm>
          <a:prstGeom prst="rect">
            <a:avLst/>
          </a:prstGeom>
        </p:spPr>
      </p:pic>
      <p:pic>
        <p:nvPicPr>
          <p:cNvPr id="24" name="Grafik 23" descr="Ein Bild, das Text, Screenshot, parallel, Reihe enthält.&#10;&#10;KI-generierte Inhalte können fehlerhaft sein.">
            <a:extLst>
              <a:ext uri="{FF2B5EF4-FFF2-40B4-BE49-F238E27FC236}">
                <a16:creationId xmlns:a16="http://schemas.microsoft.com/office/drawing/2014/main" id="{0C5D8088-F5A4-2026-0C48-822AE5C28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8201" y="576980"/>
            <a:ext cx="7059852" cy="6674807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6A8B600B-AFA8-33E8-1F51-8520A8C954BA}"/>
              </a:ext>
            </a:extLst>
          </p:cNvPr>
          <p:cNvSpPr txBox="1"/>
          <p:nvPr/>
        </p:nvSpPr>
        <p:spPr>
          <a:xfrm>
            <a:off x="6901841" y="7258833"/>
            <a:ext cx="727762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0" i="0" u="none" strike="noStrike" baseline="0" dirty="0">
                <a:solidFill>
                  <a:srgbClr val="403CCF"/>
                </a:solidFill>
                <a:latin typeface="Calibri"/>
              </a:rPr>
              <a:t>Abbildung: Excel​</a:t>
            </a:r>
            <a:r>
              <a:rPr sz="1200" b="0" i="0" dirty="0">
                <a:solidFill>
                  <a:srgbClr val="403CCF"/>
                </a:solidFill>
                <a:latin typeface="Calibri"/>
                <a:ea typeface="Calibri"/>
                <a:cs typeface="Calibri"/>
              </a:rPr>
              <a:t>​</a:t>
            </a:r>
            <a:endParaRPr lang="de-DE" dirty="0">
              <a:solidFill>
                <a:srgbClr val="403CCF"/>
              </a:solidFill>
              <a:ea typeface="Calibri"/>
              <a:cs typeface="Calibri"/>
            </a:endParaRPr>
          </a:p>
          <a:p>
            <a:pPr algn="ctr"/>
            <a:endParaRPr lang="de-D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0">
            <a:extLst>
              <a:ext uri="{FF2B5EF4-FFF2-40B4-BE49-F238E27FC236}">
                <a16:creationId xmlns:a16="http://schemas.microsoft.com/office/drawing/2014/main" id="{FB41AEAE-F53F-49E8-8140-47DDDE2BAFB9}"/>
              </a:ext>
            </a:extLst>
          </p:cNvPr>
          <p:cNvSpPr/>
          <p:nvPr/>
        </p:nvSpPr>
        <p:spPr>
          <a:xfrm>
            <a:off x="6051174" y="699955"/>
            <a:ext cx="1871344" cy="325837"/>
          </a:xfrm>
          <a:prstGeom prst="roundRect">
            <a:avLst>
              <a:gd name="adj" fmla="val 6389"/>
            </a:avLst>
          </a:prstGeom>
          <a:solidFill>
            <a:srgbClr val="D7D6F5"/>
          </a:solidFill>
          <a:ln/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de-DE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81624" y="736511"/>
            <a:ext cx="1702475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1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QUALITÄTSSICHERUNG</a:t>
            </a:r>
            <a:endParaRPr lang="en-US" sz="1100">
              <a:latin typeface="Open Sans"/>
              <a:ea typeface="Open Sans"/>
              <a:cs typeface="Open Sans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50869" y="1176664"/>
            <a:ext cx="5700951" cy="615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Datenqualitätsprüfung</a:t>
            </a:r>
            <a:endParaRPr lang="en-US" sz="3850" b="1" err="1">
              <a:latin typeface="Libre Baskerville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013291" y="1960557"/>
            <a:ext cx="3733583" cy="2059167"/>
          </a:xfrm>
          <a:prstGeom prst="roundRect">
            <a:avLst>
              <a:gd name="adj" fmla="val 1214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7" name="Text 4"/>
          <p:cNvSpPr/>
          <p:nvPr/>
        </p:nvSpPr>
        <p:spPr>
          <a:xfrm>
            <a:off x="6183095" y="2157564"/>
            <a:ext cx="2955965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err="1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Prüfung</a:t>
            </a:r>
            <a:r>
              <a:rPr lang="en-US" sz="1900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der </a:t>
            </a:r>
            <a:r>
              <a:rPr lang="en-US" sz="1900" err="1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Konsistenz</a:t>
            </a:r>
            <a:endParaRPr lang="en-US" sz="1900">
              <a:solidFill>
                <a:srgbClr val="262D66"/>
              </a:solidFill>
              <a:latin typeface="Libre Baskerville"/>
              <a:ea typeface="Calibri"/>
              <a:cs typeface="Calibri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83095" y="2658845"/>
            <a:ext cx="3381448" cy="144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4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Wir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haben</a:t>
            </a:r>
            <a:r>
              <a:rPr lang="en-US" sz="14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die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Daten</a:t>
            </a:r>
            <a:r>
              <a:rPr lang="en-US" sz="14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auf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Vollständigkeit</a:t>
            </a:r>
            <a:r>
              <a:rPr lang="en-US" sz="14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und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Fehlerfreiheit</a:t>
            </a:r>
            <a:r>
              <a:rPr lang="en-US" sz="14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überprüft</a:t>
            </a:r>
            <a:r>
              <a:rPr lang="en-US" sz="14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um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eine</a:t>
            </a:r>
            <a:r>
              <a:rPr lang="en-US" sz="14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gute</a:t>
            </a:r>
            <a:r>
              <a:rPr lang="en-US" sz="14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Datenqualität</a:t>
            </a:r>
            <a:r>
              <a:rPr lang="en-US" sz="14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zu</a:t>
            </a:r>
            <a:r>
              <a:rPr lang="en-US" sz="145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gewährleisten</a:t>
            </a:r>
          </a:p>
        </p:txBody>
      </p:sp>
      <p:sp>
        <p:nvSpPr>
          <p:cNvPr id="9" name="Shape 6"/>
          <p:cNvSpPr/>
          <p:nvPr/>
        </p:nvSpPr>
        <p:spPr>
          <a:xfrm>
            <a:off x="10044131" y="1962707"/>
            <a:ext cx="3783806" cy="2059167"/>
          </a:xfrm>
          <a:prstGeom prst="roundRect">
            <a:avLst>
              <a:gd name="adj" fmla="val 1214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0" name="Text 7"/>
          <p:cNvSpPr/>
          <p:nvPr/>
        </p:nvSpPr>
        <p:spPr>
          <a:xfrm>
            <a:off x="10201409" y="2157564"/>
            <a:ext cx="3619561" cy="615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err="1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Relevanz</a:t>
            </a:r>
            <a:r>
              <a:rPr lang="en-US" sz="1900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und </a:t>
            </a:r>
            <a:r>
              <a:rPr lang="en-US" sz="1900" err="1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Verlässlichkeit</a:t>
            </a:r>
            <a:endParaRPr lang="en-US" sz="1900">
              <a:solidFill>
                <a:srgbClr val="262D66"/>
              </a:solidFill>
              <a:latin typeface="Libre Baskerville"/>
              <a:ea typeface="Calibri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201409" y="2653590"/>
            <a:ext cx="3343989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450">
                <a:solidFill>
                  <a:srgbClr val="49495A"/>
                </a:solidFill>
                <a:latin typeface="Open Sans"/>
                <a:ea typeface="Calibri"/>
                <a:cs typeface="Calibri"/>
              </a:rPr>
              <a:t>Die</a:t>
            </a:r>
            <a:r>
              <a:rPr lang="en-US" sz="14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Auswahl</a:t>
            </a:r>
            <a:r>
              <a:rPr lang="en-US" sz="14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der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Datenquelle</a:t>
            </a:r>
            <a:r>
              <a:rPr lang="en-US" sz="14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wurde</a:t>
            </a:r>
            <a:r>
              <a:rPr lang="en-US" sz="14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anhand</a:t>
            </a:r>
            <a:r>
              <a:rPr lang="en-US" sz="14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einzelner</a:t>
            </a:r>
            <a:r>
              <a:rPr lang="en-US" sz="14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Spiele</a:t>
            </a:r>
            <a:r>
              <a:rPr lang="en-US" sz="14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gegengeprüft</a:t>
            </a:r>
            <a:r>
              <a:rPr lang="en-US" sz="14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, um die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Datenqualität</a:t>
            </a:r>
            <a:r>
              <a:rPr lang="en-US" sz="14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und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Richtigkeit</a:t>
            </a:r>
            <a:r>
              <a:rPr lang="en-US" sz="14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4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sicherzustellen</a:t>
            </a:r>
            <a:endParaRPr lang="en-US" sz="1450" err="1">
              <a:solidFill>
                <a:srgbClr val="49495A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050869" y="4431865"/>
            <a:ext cx="7777068" cy="2623838"/>
          </a:xfrm>
          <a:prstGeom prst="roundRect">
            <a:avLst>
              <a:gd name="adj" fmla="val 1975"/>
            </a:avLst>
          </a:prstGeom>
          <a:solidFill>
            <a:srgbClr val="FBFAFF"/>
          </a:solidFill>
          <a:ln w="22860">
            <a:solidFill>
              <a:srgbClr val="D0CED9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3" name="Text 10"/>
          <p:cNvSpPr/>
          <p:nvPr/>
        </p:nvSpPr>
        <p:spPr>
          <a:xfrm>
            <a:off x="6183095" y="4589143"/>
            <a:ext cx="3381851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err="1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Identifizierte</a:t>
            </a:r>
            <a:r>
              <a:rPr lang="en-US" sz="1900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1900" err="1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Limitationen</a:t>
            </a:r>
            <a:endParaRPr lang="en-US" sz="1900">
              <a:solidFill>
                <a:srgbClr val="262D66"/>
              </a:solidFill>
              <a:latin typeface="Libre Baskerville"/>
              <a:ea typeface="Calibri"/>
              <a:cs typeface="Calibri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83095" y="4814851"/>
            <a:ext cx="7299673" cy="830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200">
              <a:solidFill>
                <a:srgbClr val="F0F6FC"/>
              </a:solidFill>
              <a:highlight>
                <a:srgbClr val="0D1117"/>
              </a:highlight>
              <a:ea typeface="Calibri"/>
              <a:cs typeface="Calibri"/>
            </a:endParaRPr>
          </a:p>
          <a:p>
            <a:pPr marL="285750" indent="-285750">
              <a:lnSpc>
                <a:spcPts val="2450"/>
              </a:lnSpc>
              <a:buFont typeface="Arial"/>
              <a:buChar char="•"/>
            </a:pP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Saison 2025/26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ist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zum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Analysezeitpunkt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noch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nicht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vollständig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abgeschlossen</a:t>
            </a:r>
            <a:endParaRPr lang="en-US" sz="1550">
              <a:solidFill>
                <a:srgbClr val="49495A"/>
              </a:solidFill>
              <a:latin typeface="Open Sans"/>
              <a:ea typeface="+mn-lt"/>
              <a:cs typeface="+mn-lt"/>
            </a:endParaRPr>
          </a:p>
          <a:p>
            <a:pPr marL="285750" indent="-285750">
              <a:lnSpc>
                <a:spcPts val="2450"/>
              </a:lnSpc>
              <a:buFont typeface="Arial"/>
              <a:buChar char="•"/>
            </a:pP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Analyse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erfolgt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auf Team-Ebene, 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berücksichtigt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keine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spielerspezifischen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Effekte</a:t>
            </a:r>
            <a:endParaRPr lang="en-US" sz="1550">
              <a:solidFill>
                <a:srgbClr val="49495A"/>
              </a:solidFill>
              <a:latin typeface="Open Sans"/>
              <a:ea typeface="+mn-lt"/>
              <a:cs typeface="+mn-lt"/>
            </a:endParaRPr>
          </a:p>
          <a:p>
            <a:pPr marL="285750" indent="-285750">
              <a:lnSpc>
                <a:spcPts val="2450"/>
              </a:lnSpc>
              <a:buFont typeface="Arial"/>
              <a:buChar char="•"/>
            </a:pP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Faktoren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wie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Shot Difficulty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oder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defensive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Anpassungen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können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nur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indirekt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oder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garnicht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abgebildet</a:t>
            </a:r>
            <a:r>
              <a:rPr lang="en-US" sz="155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55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werden</a:t>
            </a:r>
            <a:endParaRPr lang="en-US" sz="1550">
              <a:solidFill>
                <a:srgbClr val="49495A"/>
              </a:solidFill>
              <a:latin typeface="Open Sans"/>
              <a:ea typeface="Calibri"/>
              <a:cs typeface="Calibri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50869" y="7239820"/>
            <a:ext cx="5885637" cy="788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Bevor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wir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Trends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analysierten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stellten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wir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sicher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dass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unsere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Daten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konsistent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und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zuverlässig</a:t>
            </a:r>
            <a:r>
              <a:rPr lang="en-US" i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i="1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sind</a:t>
            </a:r>
            <a:endParaRPr lang="en-US" i="1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7" name="Rechteck 8">
            <a:extLst>
              <a:ext uri="{FF2B5EF4-FFF2-40B4-BE49-F238E27FC236}">
                <a16:creationId xmlns:a16="http://schemas.microsoft.com/office/drawing/2014/main" id="{81EB5B36-9426-B080-5B61-662739FAC0C7}"/>
              </a:ext>
            </a:extLst>
          </p:cNvPr>
          <p:cNvSpPr/>
          <p:nvPr/>
        </p:nvSpPr>
        <p:spPr>
          <a:xfrm>
            <a:off x="12453870" y="7340958"/>
            <a:ext cx="2176530" cy="888642"/>
          </a:xfrm>
          <a:prstGeom prst="rect">
            <a:avLst/>
          </a:prstGeom>
          <a:solidFill>
            <a:srgbClr val="FCFAFF"/>
          </a:solidFill>
          <a:ln>
            <a:solidFill>
              <a:srgbClr val="FBFA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Technische Hochschule Köln – Wikipedia">
            <a:extLst>
              <a:ext uri="{FF2B5EF4-FFF2-40B4-BE49-F238E27FC236}">
                <a16:creationId xmlns:a16="http://schemas.microsoft.com/office/drawing/2014/main" id="{C4B2FC57-0E09-9C33-B2CF-A61DEFB5E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0488" y="7344619"/>
            <a:ext cx="1605747" cy="8439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5F4384B-4C27-D2C6-1EB9-3D305B6DA369}"/>
              </a:ext>
            </a:extLst>
          </p:cNvPr>
          <p:cNvSpPr txBox="1"/>
          <p:nvPr/>
        </p:nvSpPr>
        <p:spPr>
          <a:xfrm>
            <a:off x="3845490" y="7910186"/>
            <a:ext cx="7315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0" i="0" u="none" strike="noStrike" baseline="0">
                <a:solidFill>
                  <a:srgbClr val="FFFFFF"/>
                </a:solidFill>
                <a:latin typeface="Calibri"/>
              </a:rPr>
              <a:t>Abbildung: KI-generiert</a:t>
            </a:r>
            <a:r>
              <a:rPr sz="12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endParaRPr lang="de-DE"/>
          </a:p>
          <a:p>
            <a:pPr algn="ctr"/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>
            <a:extLst>
              <a:ext uri="{FF2B5EF4-FFF2-40B4-BE49-F238E27FC236}">
                <a16:creationId xmlns:a16="http://schemas.microsoft.com/office/drawing/2014/main" id="{1898A794-BF28-0089-9950-4B3307D2614A}"/>
              </a:ext>
            </a:extLst>
          </p:cNvPr>
          <p:cNvSpPr/>
          <p:nvPr/>
        </p:nvSpPr>
        <p:spPr>
          <a:xfrm>
            <a:off x="360128" y="311821"/>
            <a:ext cx="1608298" cy="375941"/>
          </a:xfrm>
          <a:prstGeom prst="roundRect">
            <a:avLst>
              <a:gd name="adj" fmla="val 6389"/>
            </a:avLst>
          </a:prstGeom>
          <a:solidFill>
            <a:srgbClr val="D7D6F5"/>
          </a:solidFill>
          <a:ln/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de-DE"/>
          </a:p>
        </p:txBody>
      </p:sp>
      <p:sp>
        <p:nvSpPr>
          <p:cNvPr id="3" name="Text 1"/>
          <p:cNvSpPr/>
          <p:nvPr/>
        </p:nvSpPr>
        <p:spPr>
          <a:xfrm>
            <a:off x="874170" y="409297"/>
            <a:ext cx="830080" cy="28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ANALYSE</a:t>
            </a:r>
            <a:endParaRPr lang="en-US" sz="1100"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 2"/>
          <p:cNvSpPr/>
          <p:nvPr/>
        </p:nvSpPr>
        <p:spPr>
          <a:xfrm>
            <a:off x="2947819" y="408101"/>
            <a:ext cx="8739862" cy="489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550"/>
              </a:lnSpc>
            </a:pPr>
            <a:r>
              <a:rPr lang="en-US" sz="3200" b="1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Trendanalyse</a:t>
            </a:r>
            <a:r>
              <a:rPr lang="en-US" sz="3200" b="1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: </a:t>
            </a:r>
            <a:endParaRPr lang="en-US" sz="3200" b="1" dirty="0">
              <a:solidFill>
                <a:srgbClr val="000000"/>
              </a:solidFill>
              <a:latin typeface="Libre Baskerville"/>
              <a:ea typeface="Calibri"/>
              <a:cs typeface="Calibri"/>
            </a:endParaRPr>
          </a:p>
          <a:p>
            <a:pPr marL="0" indent="0" algn="ctr">
              <a:lnSpc>
                <a:spcPts val="3550"/>
              </a:lnSpc>
              <a:buNone/>
            </a:pPr>
            <a:r>
              <a:rPr lang="en-US" sz="3200" b="1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Wurfvolumen</a:t>
            </a:r>
            <a:r>
              <a:rPr lang="en-US" sz="3200" b="1" dirty="0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vs. </a:t>
            </a:r>
            <a:r>
              <a:rPr lang="en-US" sz="3200" b="1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Effizienz</a:t>
            </a:r>
            <a:endParaRPr lang="en-US" sz="3200" b="1">
              <a:latin typeface="Libre Baskerville"/>
              <a:ea typeface="Calibri"/>
              <a:cs typeface="Calibri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99730" y="6647067"/>
            <a:ext cx="9151501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Das </a:t>
            </a:r>
            <a:r>
              <a:rPr lang="en-US" sz="2000" b="1" err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Wurfvolumen</a:t>
            </a:r>
            <a:r>
              <a:rPr lang="en-US" sz="2000" b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b="1" err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stieg</a:t>
            </a:r>
            <a:r>
              <a:rPr lang="en-US" sz="2000" b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b="1" err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dramatisch</a:t>
            </a:r>
            <a:r>
              <a:rPr lang="en-US" sz="2000" b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 an, </a:t>
            </a:r>
            <a:r>
              <a:rPr lang="en-US" sz="2000" b="1" err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doch</a:t>
            </a:r>
            <a:r>
              <a:rPr lang="en-US" sz="2000" b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 die </a:t>
            </a:r>
            <a:r>
              <a:rPr lang="en-US" sz="2000" b="1" err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Effizienz</a:t>
            </a:r>
            <a:r>
              <a:rPr lang="en-US" sz="2000" b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2000" b="1" err="1">
                <a:solidFill>
                  <a:srgbClr val="403CCF"/>
                </a:solidFill>
                <a:latin typeface="Open Sans"/>
                <a:ea typeface="Open Sans"/>
                <a:cs typeface="Open Sans"/>
              </a:rPr>
              <a:t>stagnierte</a:t>
            </a:r>
            <a:endParaRPr lang="en-US" sz="2000" b="1">
              <a:solidFill>
                <a:srgbClr val="403CC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699730" y="7086621"/>
            <a:ext cx="9151501" cy="694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Das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Diagramm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zeigt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deutlich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dass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das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Volumen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der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Dreipunktwürfe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über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die Jahre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massiv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zugenommen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hat.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Gleichzeitig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ist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die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durchschnittliche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Trefferquote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für Dreier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relativ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konstant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geblieben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. Dies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deutet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darauf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hin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,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dass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mehr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Würfe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nicht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automatisch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zu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einer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höheren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Effizienz</a:t>
            </a:r>
            <a:r>
              <a:rPr lang="en-US" sz="1600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führen</a:t>
            </a:r>
            <a:endParaRPr lang="en-US" sz="160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BFAAA3E-D9E8-EF3C-DCCE-930FC71E421B}"/>
              </a:ext>
            </a:extLst>
          </p:cNvPr>
          <p:cNvSpPr/>
          <p:nvPr/>
        </p:nvSpPr>
        <p:spPr>
          <a:xfrm>
            <a:off x="12643190" y="7759783"/>
            <a:ext cx="1891253" cy="465756"/>
          </a:xfrm>
          <a:prstGeom prst="rect">
            <a:avLst/>
          </a:prstGeom>
          <a:solidFill>
            <a:srgbClr val="FCF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>
              <a:solidFill>
                <a:srgbClr val="D7CDFA"/>
              </a:solidFill>
              <a:ea typeface="Calibri"/>
              <a:cs typeface="Calibri"/>
            </a:endParaRPr>
          </a:p>
        </p:txBody>
      </p:sp>
      <p:pic>
        <p:nvPicPr>
          <p:cNvPr id="13" name="Picture 12" descr="fig_02_3p_percentage_trend.png">
            <a:extLst>
              <a:ext uri="{FF2B5EF4-FFF2-40B4-BE49-F238E27FC236}">
                <a16:creationId xmlns:a16="http://schemas.microsoft.com/office/drawing/2014/main" id="{A4DD77CD-2175-085A-E921-14CA8C5F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83" y="1613297"/>
            <a:ext cx="6018662" cy="4737151"/>
          </a:xfrm>
          <a:prstGeom prst="rect">
            <a:avLst/>
          </a:prstGeom>
        </p:spPr>
      </p:pic>
      <p:pic>
        <p:nvPicPr>
          <p:cNvPr id="14" name="Picture 13" descr="fig_01_3pa_per_game_trend.png">
            <a:extLst>
              <a:ext uri="{FF2B5EF4-FFF2-40B4-BE49-F238E27FC236}">
                <a16:creationId xmlns:a16="http://schemas.microsoft.com/office/drawing/2014/main" id="{9CAF10C7-8BF5-2A84-9D98-663D42C9B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36" y="1612408"/>
            <a:ext cx="5827594" cy="4738929"/>
          </a:xfrm>
          <a:prstGeom prst="rect">
            <a:avLst/>
          </a:prstGeom>
        </p:spPr>
      </p:pic>
      <p:sp>
        <p:nvSpPr>
          <p:cNvPr id="5" name="Rechteck 11">
            <a:extLst>
              <a:ext uri="{FF2B5EF4-FFF2-40B4-BE49-F238E27FC236}">
                <a16:creationId xmlns:a16="http://schemas.microsoft.com/office/drawing/2014/main" id="{01AC2A8B-3794-DF71-D434-51E5DB6A14D5}"/>
              </a:ext>
            </a:extLst>
          </p:cNvPr>
          <p:cNvSpPr/>
          <p:nvPr/>
        </p:nvSpPr>
        <p:spPr>
          <a:xfrm>
            <a:off x="12738085" y="7762081"/>
            <a:ext cx="1891253" cy="465756"/>
          </a:xfrm>
          <a:prstGeom prst="rect">
            <a:avLst/>
          </a:prstGeom>
          <a:solidFill>
            <a:srgbClr val="FCFA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>
              <a:solidFill>
                <a:srgbClr val="D7CDFA"/>
              </a:solidFill>
              <a:ea typeface="Calibri"/>
              <a:cs typeface="Calibri"/>
            </a:endParaRPr>
          </a:p>
        </p:txBody>
      </p:sp>
      <p:pic>
        <p:nvPicPr>
          <p:cNvPr id="7" name="Grafik 6" descr="Technische Hochschule Köln – Wikipedia">
            <a:extLst>
              <a:ext uri="{FF2B5EF4-FFF2-40B4-BE49-F238E27FC236}">
                <a16:creationId xmlns:a16="http://schemas.microsoft.com/office/drawing/2014/main" id="{DAA37C15-F5A9-05E1-6327-AB8394473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0488" y="7344619"/>
            <a:ext cx="1605747" cy="8439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C107060-611E-7A0B-DB9E-5633B5222EE7}"/>
              </a:ext>
            </a:extLst>
          </p:cNvPr>
          <p:cNvSpPr txBox="1"/>
          <p:nvPr/>
        </p:nvSpPr>
        <p:spPr>
          <a:xfrm>
            <a:off x="5323562" y="6056334"/>
            <a:ext cx="177869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0" i="0" u="none" strike="noStrike" baseline="0">
                <a:latin typeface="Calibri"/>
              </a:rPr>
              <a:t>Abbildung:</a:t>
            </a:r>
            <a:r>
              <a:rPr lang="de-DE" sz="1200">
                <a:latin typeface="Calibri"/>
              </a:rPr>
              <a:t> siehe </a:t>
            </a:r>
            <a:r>
              <a:rPr lang="de-DE" sz="1200" err="1">
                <a:latin typeface="Calibri"/>
              </a:rPr>
              <a:t>Github</a:t>
            </a:r>
            <a:endParaRPr lang="de-DE" sz="1200" err="1">
              <a:ea typeface="Calibri"/>
              <a:cs typeface="Calibri"/>
            </a:endParaRPr>
          </a:p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62BA4F4-073B-7225-6A6A-DC773FF5FFD2}"/>
              </a:ext>
            </a:extLst>
          </p:cNvPr>
          <p:cNvSpPr txBox="1"/>
          <p:nvPr/>
        </p:nvSpPr>
        <p:spPr>
          <a:xfrm>
            <a:off x="11686784" y="6068861"/>
            <a:ext cx="204174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0" i="0" u="none" strike="noStrike" baseline="0">
                <a:solidFill>
                  <a:srgbClr val="000000"/>
                </a:solidFill>
                <a:latin typeface="Calibri"/>
              </a:rPr>
              <a:t>Abbildung: siehe Github</a:t>
            </a:r>
            <a:r>
              <a:rPr sz="12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endParaRPr lang="de-DE"/>
          </a:p>
          <a:p>
            <a:pPr algn="ctr"/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0">
            <a:extLst>
              <a:ext uri="{FF2B5EF4-FFF2-40B4-BE49-F238E27FC236}">
                <a16:creationId xmlns:a16="http://schemas.microsoft.com/office/drawing/2014/main" id="{154E874C-7DF3-1E54-26A3-99A09ABCC2B4}"/>
              </a:ext>
            </a:extLst>
          </p:cNvPr>
          <p:cNvSpPr/>
          <p:nvPr/>
        </p:nvSpPr>
        <p:spPr>
          <a:xfrm>
            <a:off x="5761640" y="821727"/>
            <a:ext cx="1871344" cy="325837"/>
          </a:xfrm>
          <a:prstGeom prst="roundRect">
            <a:avLst>
              <a:gd name="adj" fmla="val 6389"/>
            </a:avLst>
          </a:prstGeom>
          <a:solidFill>
            <a:srgbClr val="D7D6F5"/>
          </a:solidFill>
          <a:ln/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de-DE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74016" y="879792"/>
            <a:ext cx="1151573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HYPOTHESENTEST</a:t>
            </a:r>
            <a:endParaRPr lang="en-US" sz="1050"/>
          </a:p>
        </p:txBody>
      </p:sp>
      <p:sp>
        <p:nvSpPr>
          <p:cNvPr id="5" name="Text 2"/>
          <p:cNvSpPr/>
          <p:nvPr/>
        </p:nvSpPr>
        <p:spPr>
          <a:xfrm>
            <a:off x="5810569" y="1286895"/>
            <a:ext cx="6852880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00"/>
              </a:lnSpc>
            </a:pPr>
            <a:r>
              <a:rPr lang="en-US" sz="3300" b="1" err="1">
                <a:solidFill>
                  <a:srgbClr val="403CCF"/>
                </a:solidFill>
                <a:latin typeface="Libre Baskerville"/>
              </a:rPr>
              <a:t>Hypothesen</a:t>
            </a:r>
            <a:r>
              <a:rPr lang="en-US" sz="3300" b="1">
                <a:solidFill>
                  <a:srgbClr val="403CCF"/>
                </a:solidFill>
                <a:latin typeface="Libre Baskerville"/>
              </a:rPr>
              <a:t> und </a:t>
            </a:r>
            <a:r>
              <a:rPr lang="en-US" sz="3300" b="1" err="1">
                <a:solidFill>
                  <a:srgbClr val="403CCF"/>
                </a:solidFill>
                <a:latin typeface="Libre Baskerville"/>
              </a:rPr>
              <a:t>Bedeutung</a:t>
            </a:r>
            <a:endParaRPr lang="de-DE" b="1" err="1"/>
          </a:p>
        </p:txBody>
      </p:sp>
      <p:sp>
        <p:nvSpPr>
          <p:cNvPr id="6" name="Shape 3"/>
          <p:cNvSpPr/>
          <p:nvPr/>
        </p:nvSpPr>
        <p:spPr>
          <a:xfrm>
            <a:off x="6073616" y="1930912"/>
            <a:ext cx="3900845" cy="2046327"/>
          </a:xfrm>
          <a:prstGeom prst="roundRect">
            <a:avLst>
              <a:gd name="adj" fmla="val 5362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517" y="2216269"/>
            <a:ext cx="3900845" cy="9144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23312" y="2301359"/>
            <a:ext cx="201335" cy="2013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88246" y="2495748"/>
            <a:ext cx="271074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err="1">
                <a:solidFill>
                  <a:srgbClr val="49495A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Unsere</a:t>
            </a:r>
            <a:r>
              <a:rPr lang="en-US" sz="2400" b="1">
                <a:solidFill>
                  <a:srgbClr val="49495A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 </a:t>
            </a:r>
            <a:r>
              <a:rPr lang="en-US" sz="2400" b="1" err="1">
                <a:solidFill>
                  <a:srgbClr val="49495A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Hypothese</a:t>
            </a:r>
            <a:endParaRPr lang="en-US" sz="2400" b="1">
              <a:latin typeface="Open Sans"/>
              <a:ea typeface="Calibri"/>
              <a:cs typeface="Calibri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658187" y="2403605"/>
            <a:ext cx="3753242" cy="1139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None/>
            </a:pPr>
            <a:endParaRPr lang="de-DE" sz="2000">
              <a:latin typeface="Open Sans"/>
              <a:ea typeface="Open Sans"/>
              <a:cs typeface="Open Sans"/>
            </a:endParaRPr>
          </a:p>
          <a:p>
            <a:endParaRPr lang="de-DE" sz="20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de-DE" sz="1600" b="1">
                <a:latin typeface="Open Sans"/>
                <a:ea typeface="Open Sans"/>
                <a:cs typeface="Open Sans"/>
              </a:rPr>
              <a:t>H₀</a:t>
            </a:r>
            <a:r>
              <a:rPr lang="de-DE" sz="1600">
                <a:latin typeface="Open Sans"/>
                <a:ea typeface="Open Sans"/>
                <a:cs typeface="Open Sans"/>
              </a:rPr>
              <a:t> (Nullhypothese):</a:t>
            </a:r>
            <a:br>
              <a:rPr lang="de-DE" sz="1600">
                <a:latin typeface="Open Sans"/>
                <a:ea typeface="Open Sans"/>
                <a:cs typeface="Open Sans"/>
              </a:rPr>
            </a:br>
            <a:r>
              <a:rPr lang="de-DE" sz="1600">
                <a:latin typeface="Open Sans"/>
                <a:ea typeface="Open Sans"/>
                <a:cs typeface="Open Sans"/>
              </a:rPr>
              <a:t>Die durchschnittliche Drei-Punkte-Quote in </a:t>
            </a:r>
            <a:r>
              <a:rPr lang="de-DE" sz="1600" b="1">
                <a:latin typeface="Open Sans"/>
                <a:ea typeface="Open Sans"/>
                <a:cs typeface="Open Sans"/>
              </a:rPr>
              <a:t>2025/26</a:t>
            </a:r>
            <a:r>
              <a:rPr lang="de-DE" sz="1600">
                <a:latin typeface="Open Sans"/>
                <a:ea typeface="Open Sans"/>
                <a:cs typeface="Open Sans"/>
              </a:rPr>
              <a:t> ist gleich oder höher als in </a:t>
            </a:r>
            <a:r>
              <a:rPr lang="de-DE" sz="1600" b="1">
                <a:latin typeface="Open Sans"/>
                <a:ea typeface="Open Sans"/>
                <a:cs typeface="Open Sans"/>
              </a:rPr>
              <a:t>2015/16</a:t>
            </a:r>
            <a:r>
              <a:rPr lang="de-DE" sz="1600">
                <a:latin typeface="Open Sans"/>
                <a:ea typeface="Open Sans"/>
                <a:cs typeface="Open Sans"/>
              </a:rPr>
              <a:t>.</a:t>
            </a:r>
            <a:endParaRPr lang="en-US" sz="16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de-DE" sz="1600" b="1">
                <a:latin typeface="Open Sans"/>
                <a:ea typeface="Open Sans"/>
                <a:cs typeface="Open Sans"/>
              </a:rPr>
              <a:t>H₁</a:t>
            </a:r>
            <a:r>
              <a:rPr lang="de-DE" sz="1600">
                <a:latin typeface="Open Sans"/>
                <a:ea typeface="Open Sans"/>
                <a:cs typeface="Open Sans"/>
              </a:rPr>
              <a:t> (Alternativhypothese):</a:t>
            </a:r>
            <a:br>
              <a:rPr lang="de-DE" sz="1600">
                <a:latin typeface="Open Sans"/>
                <a:ea typeface="Open Sans"/>
                <a:cs typeface="Open Sans"/>
              </a:rPr>
            </a:br>
            <a:r>
              <a:rPr lang="de-DE" sz="1600">
                <a:latin typeface="Open Sans"/>
                <a:ea typeface="Open Sans"/>
                <a:cs typeface="Open Sans"/>
              </a:rPr>
              <a:t>Die durchschnittliche Drei-Punkte-Quote in </a:t>
            </a:r>
            <a:r>
              <a:rPr lang="de-DE" sz="1600" b="1">
                <a:latin typeface="Open Sans"/>
                <a:ea typeface="Open Sans"/>
                <a:cs typeface="Open Sans"/>
              </a:rPr>
              <a:t>2025/26</a:t>
            </a:r>
            <a:r>
              <a:rPr lang="de-DE" sz="1600">
                <a:latin typeface="Open Sans"/>
                <a:ea typeface="Open Sans"/>
                <a:cs typeface="Open Sans"/>
              </a:rPr>
              <a:t> ist niedriger als in </a:t>
            </a:r>
            <a:r>
              <a:rPr lang="de-DE" sz="1600" b="1">
                <a:latin typeface="Open Sans"/>
                <a:ea typeface="Open Sans"/>
                <a:cs typeface="Open Sans"/>
              </a:rPr>
              <a:t>2015/16.</a:t>
            </a:r>
          </a:p>
          <a:p>
            <a:pPr marL="285750" indent="-285750">
              <a:buFont typeface="Arial"/>
              <a:buChar char="•"/>
            </a:pPr>
            <a:endParaRPr lang="de-DE" sz="12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200">
              <a:ea typeface="Calibri" panose="020F0502020204030204"/>
              <a:cs typeface="Calibri" panose="020F0502020204030204"/>
            </a:endParaRPr>
          </a:p>
          <a:p>
            <a:br>
              <a:rPr lang="en-US"/>
            </a:br>
            <a:endParaRPr lang="en-US" sz="1200">
              <a:ea typeface="Calibri"/>
              <a:cs typeface="Calibri"/>
            </a:endParaRPr>
          </a:p>
          <a:p>
            <a:endParaRPr lang="de-DE" sz="1200">
              <a:ea typeface="Calibri"/>
              <a:cs typeface="Calibri"/>
            </a:endParaRPr>
          </a:p>
          <a:p>
            <a:endParaRPr lang="de-DE" sz="12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/>
          </a:p>
          <a:p>
            <a:br>
              <a:rPr lang="en-US"/>
            </a:br>
            <a:endParaRPr lang="en-US">
              <a:ea typeface="Calibri"/>
              <a:cs typeface="Calibri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10142220" y="2401967"/>
            <a:ext cx="3900964" cy="2046327"/>
          </a:xfrm>
          <a:prstGeom prst="roundRect">
            <a:avLst>
              <a:gd name="adj" fmla="val 5362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220" y="2216269"/>
            <a:ext cx="3900964" cy="914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1063" y="2150388"/>
            <a:ext cx="503277" cy="503277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92035" y="2301359"/>
            <a:ext cx="201335" cy="20133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0144949" y="2495748"/>
            <a:ext cx="209728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err="1">
                <a:solidFill>
                  <a:srgbClr val="49495A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Testergebnis</a:t>
            </a:r>
            <a:endParaRPr lang="en-US" sz="2000" b="1">
              <a:latin typeface="Libre Baskerville"/>
              <a:ea typeface="Open Sans"/>
              <a:cs typeface="Open Sans"/>
            </a:endParaRPr>
          </a:p>
        </p:txBody>
      </p:sp>
      <p:sp>
        <p:nvSpPr>
          <p:cNvPr id="17" name="Text 8"/>
          <p:cNvSpPr/>
          <p:nvPr/>
        </p:nvSpPr>
        <p:spPr>
          <a:xfrm>
            <a:off x="10061507" y="2967657"/>
            <a:ext cx="3528962" cy="1683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/>
              <a:buChar char="•"/>
            </a:pPr>
            <a:r>
              <a:rPr lang="en-US" sz="1600">
                <a:latin typeface="Open Sans"/>
                <a:ea typeface="Open Sans"/>
                <a:cs typeface="Open Sans"/>
              </a:rPr>
              <a:t>t (Welch) = +1,474</a:t>
            </a:r>
            <a:endParaRPr lang="de-DE" sz="1600">
              <a:latin typeface="Open Sans"/>
              <a:ea typeface="Open Sans"/>
              <a:cs typeface="Open Sa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Open Sans"/>
                <a:ea typeface="Open Sans"/>
                <a:cs typeface="Open Sans"/>
              </a:rPr>
              <a:t>p (</a:t>
            </a:r>
            <a:r>
              <a:rPr lang="en-US" sz="1600" err="1">
                <a:latin typeface="Open Sans"/>
                <a:ea typeface="Open Sans"/>
                <a:cs typeface="Open Sans"/>
              </a:rPr>
              <a:t>zweiseitig</a:t>
            </a:r>
            <a:r>
              <a:rPr lang="en-US" sz="1600">
                <a:latin typeface="Open Sans"/>
                <a:ea typeface="Open Sans"/>
                <a:cs typeface="Open Sans"/>
              </a:rPr>
              <a:t>) = 0,146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Open Sans"/>
                <a:ea typeface="Open Sans"/>
                <a:cs typeface="Open Sans"/>
              </a:rPr>
              <a:t>p (</a:t>
            </a:r>
            <a:r>
              <a:rPr lang="en-US" sz="1600" err="1">
                <a:latin typeface="Open Sans"/>
                <a:ea typeface="Open Sans"/>
                <a:cs typeface="Open Sans"/>
              </a:rPr>
              <a:t>einseitig</a:t>
            </a:r>
            <a:r>
              <a:rPr lang="en-US" sz="1600">
                <a:latin typeface="Open Sans"/>
                <a:ea typeface="Open Sans"/>
                <a:cs typeface="Open Sans"/>
              </a:rPr>
              <a:t>, μ2026 &lt; μ2016) = 0,927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latin typeface="Open Sans"/>
                <a:ea typeface="Open Sans"/>
                <a:cs typeface="Open Sans"/>
              </a:rPr>
              <a:t>Cohen’s d = +0,38 (</a:t>
            </a:r>
            <a:r>
              <a:rPr lang="en-US" sz="1600" err="1">
                <a:latin typeface="Open Sans"/>
                <a:ea typeface="Open Sans"/>
                <a:cs typeface="Open Sans"/>
              </a:rPr>
              <a:t>klein</a:t>
            </a:r>
            <a:r>
              <a:rPr lang="en-US" sz="1600">
                <a:latin typeface="Open Sans"/>
                <a:ea typeface="Open Sans"/>
                <a:cs typeface="Open Sans"/>
              </a:rPr>
              <a:t>–</a:t>
            </a:r>
            <a:r>
              <a:rPr lang="en-US" sz="1600" err="1">
                <a:latin typeface="Open Sans"/>
                <a:ea typeface="Open Sans"/>
                <a:cs typeface="Open Sans"/>
              </a:rPr>
              <a:t>moderat</a:t>
            </a:r>
            <a:r>
              <a:rPr lang="en-US" sz="1600">
                <a:latin typeface="Open Sans"/>
                <a:ea typeface="Open Sans"/>
                <a:cs typeface="Open Sans"/>
              </a:rPr>
              <a:t>)</a:t>
            </a:r>
          </a:p>
          <a:p>
            <a:pPr>
              <a:lnSpc>
                <a:spcPts val="2100"/>
              </a:lnSpc>
            </a:pPr>
            <a:endParaRPr lang="en-US" sz="130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100"/>
              </a:lnSpc>
            </a:pPr>
            <a:endParaRPr lang="en-US" sz="130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  <a:p>
            <a:pPr>
              <a:lnSpc>
                <a:spcPts val="2100"/>
              </a:lnSpc>
            </a:pPr>
            <a:endParaRPr lang="en-US" sz="130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Shape 9"/>
          <p:cNvSpPr/>
          <p:nvPr/>
        </p:nvSpPr>
        <p:spPr>
          <a:xfrm>
            <a:off x="5560049" y="5055522"/>
            <a:ext cx="7969567" cy="1509593"/>
          </a:xfrm>
          <a:prstGeom prst="roundRect">
            <a:avLst>
              <a:gd name="adj" fmla="val 7269"/>
            </a:avLst>
          </a:prstGeom>
          <a:solidFill>
            <a:srgbClr val="FBFAFF"/>
          </a:solidFill>
          <a:ln/>
        </p:spPr>
        <p:txBody>
          <a:bodyPr/>
          <a:lstStyle/>
          <a:p>
            <a:endParaRPr lang="de-DE" sz="200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0465" y="5070240"/>
            <a:ext cx="7969567" cy="91440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6761" y="4616053"/>
            <a:ext cx="503277" cy="503277"/>
          </a:xfrm>
          <a:prstGeom prst="rect">
            <a:avLst/>
          </a:prstGeom>
        </p:spPr>
      </p:pic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57733" y="4767024"/>
            <a:ext cx="201335" cy="201335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5817874" y="5337193"/>
            <a:ext cx="2554460" cy="468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2000" b="1" err="1">
                <a:solidFill>
                  <a:srgbClr val="49495A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Ergebnis</a:t>
            </a:r>
            <a:r>
              <a:rPr lang="en-US" sz="2000" b="1">
                <a:solidFill>
                  <a:srgbClr val="49495A"/>
                </a:solidFill>
                <a:latin typeface="Open Sans"/>
                <a:ea typeface="Libre Baskerville" pitchFamily="34" charset="-122"/>
                <a:cs typeface="Libre Baskerville" pitchFamily="34" charset="-120"/>
              </a:rPr>
              <a:t> </a:t>
            </a:r>
            <a:endParaRPr lang="en-US" sz="2000" b="1">
              <a:latin typeface="Open Sans"/>
              <a:ea typeface="Calibri"/>
              <a:cs typeface="Calibri"/>
            </a:endParaRPr>
          </a:p>
        </p:txBody>
      </p:sp>
      <p:sp>
        <p:nvSpPr>
          <p:cNvPr id="23" name="Text 11"/>
          <p:cNvSpPr/>
          <p:nvPr/>
        </p:nvSpPr>
        <p:spPr>
          <a:xfrm>
            <a:off x="5819877" y="5687663"/>
            <a:ext cx="7606801" cy="887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„Die </a:t>
            </a:r>
            <a:r>
              <a:rPr lang="en-US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beobachtete</a:t>
            </a:r>
            <a:r>
              <a:rPr lang="en-US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Differenz</a:t>
            </a:r>
            <a:r>
              <a:rPr lang="en-US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in der Drei-</a:t>
            </a:r>
            <a:r>
              <a:rPr lang="en-US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Punkte</a:t>
            </a:r>
            <a:r>
              <a:rPr lang="en-US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-</a:t>
            </a:r>
            <a:r>
              <a:rPr lang="en-US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Effizienz</a:t>
            </a:r>
            <a:r>
              <a:rPr lang="en-US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zwischen</a:t>
            </a:r>
            <a:r>
              <a:rPr lang="en-US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2015/16 und 2025/26 </a:t>
            </a:r>
            <a:r>
              <a:rPr lang="en-US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ist</a:t>
            </a:r>
            <a:r>
              <a:rPr lang="en-US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auf dem </a:t>
            </a:r>
            <a:r>
              <a:rPr lang="en-US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Signifikanzniveau</a:t>
            </a:r>
            <a:r>
              <a:rPr lang="en-US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von 5 % </a:t>
            </a:r>
            <a:r>
              <a:rPr lang="en-US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statistisch</a:t>
            </a:r>
            <a:r>
              <a:rPr lang="en-US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nicht </a:t>
            </a:r>
            <a:r>
              <a:rPr lang="en-US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signifikant</a:t>
            </a:r>
            <a:r>
              <a:rPr lang="en-US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.“</a:t>
            </a:r>
            <a:endParaRPr lang="de-DE">
              <a:latin typeface="Open Sans"/>
            </a:endParaRPr>
          </a:p>
        </p:txBody>
      </p:sp>
      <p:sp>
        <p:nvSpPr>
          <p:cNvPr id="26" name="Rechteck 8">
            <a:extLst>
              <a:ext uri="{FF2B5EF4-FFF2-40B4-BE49-F238E27FC236}">
                <a16:creationId xmlns:a16="http://schemas.microsoft.com/office/drawing/2014/main" id="{E600B560-359E-D98E-DF66-49AF29D0ADE8}"/>
              </a:ext>
            </a:extLst>
          </p:cNvPr>
          <p:cNvSpPr/>
          <p:nvPr/>
        </p:nvSpPr>
        <p:spPr>
          <a:xfrm>
            <a:off x="12453870" y="7340958"/>
            <a:ext cx="2176530" cy="888642"/>
          </a:xfrm>
          <a:prstGeom prst="rect">
            <a:avLst/>
          </a:prstGeom>
          <a:solidFill>
            <a:srgbClr val="FCFAFF"/>
          </a:solidFill>
          <a:ln>
            <a:solidFill>
              <a:srgbClr val="FBFA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C2028007-279B-715C-5595-FBB7782CADD0}"/>
              </a:ext>
            </a:extLst>
          </p:cNvPr>
          <p:cNvSpPr/>
          <p:nvPr/>
        </p:nvSpPr>
        <p:spPr>
          <a:xfrm>
            <a:off x="5409447" y="6565022"/>
            <a:ext cx="7997276" cy="856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8" name="Grafik 27" descr="Technische Hochschule Köln – Wikipedia">
            <a:extLst>
              <a:ext uri="{FF2B5EF4-FFF2-40B4-BE49-F238E27FC236}">
                <a16:creationId xmlns:a16="http://schemas.microsoft.com/office/drawing/2014/main" id="{0385C4F7-36BA-02E1-66EB-BAEED77845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30488" y="7344619"/>
            <a:ext cx="1605747" cy="8439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8AF158B-26CB-1268-8EE2-AF5FCD54BD2E}"/>
              </a:ext>
            </a:extLst>
          </p:cNvPr>
          <p:cNvSpPr txBox="1"/>
          <p:nvPr/>
        </p:nvSpPr>
        <p:spPr>
          <a:xfrm>
            <a:off x="3870542" y="7910186"/>
            <a:ext cx="7315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0" i="0" u="none" strike="noStrike" baseline="0">
                <a:solidFill>
                  <a:srgbClr val="FFFFFF"/>
                </a:solidFill>
                <a:latin typeface="Calibri"/>
              </a:rPr>
              <a:t>Abbildung: KI-generiert</a:t>
            </a:r>
            <a:r>
              <a:rPr sz="12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endParaRPr lang="de-DE"/>
          </a:p>
          <a:p>
            <a:pPr algn="ctr"/>
            <a:endParaRPr lang="de-D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0">
            <a:extLst>
              <a:ext uri="{FF2B5EF4-FFF2-40B4-BE49-F238E27FC236}">
                <a16:creationId xmlns:a16="http://schemas.microsoft.com/office/drawing/2014/main" id="{7FD443F2-D8F3-D5AA-7418-8B22EA75C29B}"/>
              </a:ext>
            </a:extLst>
          </p:cNvPr>
          <p:cNvSpPr/>
          <p:nvPr/>
        </p:nvSpPr>
        <p:spPr>
          <a:xfrm>
            <a:off x="550950" y="499978"/>
            <a:ext cx="1871344" cy="325837"/>
          </a:xfrm>
          <a:prstGeom prst="roundRect">
            <a:avLst>
              <a:gd name="adj" fmla="val 6389"/>
            </a:avLst>
          </a:prstGeom>
          <a:solidFill>
            <a:srgbClr val="D7D6F5"/>
          </a:solidFill>
          <a:ln/>
          <a:effectLst>
            <a:outerShdw blurRad="63500" dist="38100" dir="2700000">
              <a:srgbClr val="000000">
                <a:alpha val="40000"/>
              </a:srgbClr>
            </a:outerShdw>
          </a:effectLst>
        </p:spPr>
        <p:txBody>
          <a:bodyPr/>
          <a:lstStyle/>
          <a:p>
            <a:endParaRPr lang="de-DE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058" y="546538"/>
            <a:ext cx="1844010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INTERPRETATION</a:t>
            </a:r>
            <a:endParaRPr lang="en-US" sz="1150"/>
          </a:p>
        </p:txBody>
      </p:sp>
      <p:sp>
        <p:nvSpPr>
          <p:cNvPr id="5" name="Text 2"/>
          <p:cNvSpPr/>
          <p:nvPr/>
        </p:nvSpPr>
        <p:spPr>
          <a:xfrm>
            <a:off x="667586" y="944106"/>
            <a:ext cx="7595949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Was </a:t>
            </a:r>
            <a:r>
              <a:rPr lang="en-US" sz="3600" b="1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bedeutet</a:t>
            </a:r>
            <a:r>
              <a:rPr lang="en-US" sz="3600" b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"nicht </a:t>
            </a:r>
            <a:r>
              <a:rPr lang="en-US" sz="3600" b="1" err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signifikant</a:t>
            </a:r>
            <a:r>
              <a:rPr lang="en-US" sz="3600" b="1">
                <a:solidFill>
                  <a:srgbClr val="403CCF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"?</a:t>
            </a:r>
            <a:endParaRPr lang="en-US" sz="3600" b="1">
              <a:latin typeface="Libre Baskerville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93666" y="2026440"/>
            <a:ext cx="8163616" cy="4354546"/>
          </a:xfrm>
          <a:prstGeom prst="roundRect">
            <a:avLst>
              <a:gd name="adj" fmla="val 710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7" name="Shape 4"/>
          <p:cNvSpPr/>
          <p:nvPr/>
        </p:nvSpPr>
        <p:spPr>
          <a:xfrm>
            <a:off x="552228" y="2853850"/>
            <a:ext cx="3906154" cy="2188653"/>
          </a:xfrm>
          <a:prstGeom prst="roundRect">
            <a:avLst>
              <a:gd name="adj" fmla="val 1234"/>
            </a:avLst>
          </a:prstGeom>
          <a:solidFill>
            <a:srgbClr val="EAE8F3"/>
          </a:solidFill>
          <a:ln/>
        </p:spPr>
        <p:txBody>
          <a:bodyPr lIns="91440" tIns="45720" rIns="91440" bIns="45720" anchor="t"/>
          <a:lstStyle/>
          <a:p>
            <a:r>
              <a:rPr lang="de-DE" sz="1600">
                <a:latin typeface="Open Sans"/>
                <a:ea typeface="+mn-lt"/>
                <a:cs typeface="+mn-lt"/>
              </a:rPr>
              <a:t>Nicht signifikantes Ergebnis bedeutet nicht, dass kein Unterschied existiert, sondern dass die Daten keinen statistisch belastbaren Nachweis für diesen Unterschied liefern</a:t>
            </a:r>
            <a:endParaRPr lang="de-DE" sz="1600">
              <a:latin typeface="Open Sans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8941" y="2324274"/>
            <a:ext cx="3328691" cy="279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Keine </a:t>
            </a:r>
            <a:r>
              <a:rPr lang="en-US" sz="2000" err="1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Überinterpretation</a:t>
            </a:r>
            <a:endParaRPr lang="en-US" sz="2000">
              <a:solidFill>
                <a:srgbClr val="262D66"/>
              </a:solidFill>
              <a:latin typeface="Libre Baskerville"/>
            </a:endParaRPr>
          </a:p>
        </p:txBody>
      </p:sp>
      <p:sp>
        <p:nvSpPr>
          <p:cNvPr id="9" name="Text 6"/>
          <p:cNvSpPr/>
          <p:nvPr/>
        </p:nvSpPr>
        <p:spPr>
          <a:xfrm>
            <a:off x="372788" y="2463473"/>
            <a:ext cx="3724645" cy="2002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endParaRPr lang="en-US" sz="1200">
              <a:solidFill>
                <a:srgbClr val="49495A"/>
              </a:solidFill>
              <a:ea typeface="Calibri"/>
              <a:cs typeface="Calibri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574435" y="2463786"/>
            <a:ext cx="3918680" cy="1800347"/>
          </a:xfrm>
          <a:prstGeom prst="rect">
            <a:avLst/>
          </a:prstGeom>
          <a:solidFill>
            <a:srgbClr val="EAE8F3"/>
          </a:solidFill>
          <a:ln/>
        </p:spPr>
        <p:txBody>
          <a:bodyPr lIns="91440" tIns="45720" rIns="91440" bIns="45720" anchor="ctr"/>
          <a:lstStyle/>
          <a:p>
            <a:endParaRPr lang="de-DE" sz="1600">
              <a:latin typeface="Open San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600">
                <a:latin typeface="Open Sans"/>
                <a:ea typeface="Calibri"/>
                <a:cs typeface="Calibri"/>
              </a:rPr>
              <a:t>Signifikanz </a:t>
            </a:r>
            <a:r>
              <a:rPr lang="de-DE" sz="1600">
                <a:ea typeface="+mn-lt"/>
                <a:cs typeface="+mn-lt"/>
              </a:rPr>
              <a:t>≠ </a:t>
            </a:r>
            <a:r>
              <a:rPr lang="de-DE" sz="1600">
                <a:latin typeface="Open Sans"/>
                <a:ea typeface="+mn-lt"/>
                <a:cs typeface="+mn-lt"/>
              </a:rPr>
              <a:t>Relevanz</a:t>
            </a:r>
            <a:endParaRPr lang="de-DE" sz="1600">
              <a:latin typeface="Open San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de-DE" sz="1600">
                <a:latin typeface="Open Sans"/>
                <a:ea typeface="Calibri"/>
                <a:cs typeface="Calibri"/>
              </a:rPr>
              <a:t>Schützt vor vorschnellen Schlussfolgerungen bei großen Datenmengen</a:t>
            </a:r>
          </a:p>
        </p:txBody>
      </p:sp>
      <p:sp>
        <p:nvSpPr>
          <p:cNvPr id="11" name="Shape 8"/>
          <p:cNvSpPr/>
          <p:nvPr/>
        </p:nvSpPr>
        <p:spPr>
          <a:xfrm>
            <a:off x="4443046" y="2356064"/>
            <a:ext cx="22860" cy="2226231"/>
          </a:xfrm>
          <a:prstGeom prst="roundRect">
            <a:avLst>
              <a:gd name="adj" fmla="val 12013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2" name="Text 9"/>
          <p:cNvSpPr/>
          <p:nvPr/>
        </p:nvSpPr>
        <p:spPr>
          <a:xfrm>
            <a:off x="4742473" y="2304549"/>
            <a:ext cx="2807613" cy="30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err="1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Wichtigkeit</a:t>
            </a:r>
            <a:r>
              <a:rPr lang="en-US" sz="1800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 der </a:t>
            </a:r>
            <a:r>
              <a:rPr lang="en-US" sz="1800" err="1">
                <a:solidFill>
                  <a:srgbClr val="262D66"/>
                </a:solidFill>
                <a:latin typeface="Libre Baskerville"/>
                <a:ea typeface="Libre Baskerville" pitchFamily="34" charset="-122"/>
                <a:cs typeface="Libre Baskerville" pitchFamily="34" charset="-120"/>
              </a:rPr>
              <a:t>Statistik</a:t>
            </a:r>
            <a:endParaRPr lang="en-US" sz="1800" err="1">
              <a:solidFill>
                <a:srgbClr val="262D66"/>
              </a:solidFill>
              <a:latin typeface="Libre Baskerville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488220" y="4753763"/>
            <a:ext cx="7899989" cy="1114351"/>
          </a:xfrm>
          <a:prstGeom prst="rect">
            <a:avLst/>
          </a:prstGeom>
          <a:solidFill>
            <a:srgbClr val="EAE8F3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5" name="Shape 12"/>
          <p:cNvSpPr/>
          <p:nvPr/>
        </p:nvSpPr>
        <p:spPr>
          <a:xfrm flipV="1">
            <a:off x="431384" y="4568379"/>
            <a:ext cx="7837359" cy="2192"/>
          </a:xfrm>
          <a:prstGeom prst="roundRect">
            <a:avLst>
              <a:gd name="adj" fmla="val 12013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6" name="Text 13"/>
          <p:cNvSpPr/>
          <p:nvPr/>
        </p:nvSpPr>
        <p:spPr>
          <a:xfrm>
            <a:off x="823793" y="4753570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err="1">
                <a:solidFill>
                  <a:srgbClr val="49495A"/>
                </a:solidFill>
                <a:latin typeface="Open Sans"/>
                <a:ea typeface="Open Sans"/>
                <a:cs typeface="Open Sans"/>
              </a:rPr>
              <a:t>Fazit</a:t>
            </a:r>
            <a:endParaRPr lang="en-US" sz="240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23793" y="5120579"/>
            <a:ext cx="7496413" cy="878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Die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starke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Zunahme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von Drei-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Punkte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-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Würfen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hat die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durchschnittliche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Team-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Effizienz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 </a:t>
            </a:r>
            <a:r>
              <a:rPr lang="en-US" sz="1600" b="1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nicht</a:t>
            </a:r>
            <a:r>
              <a:rPr lang="en-US" sz="1600" b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messbar</a:t>
            </a:r>
            <a:r>
              <a:rPr lang="en-US" sz="1600" b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verbessert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. Dies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spricht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gegen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einen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klaren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Effizienzgewinn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und 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könnte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auf </a:t>
            </a:r>
            <a:r>
              <a:rPr lang="en-US" sz="1600" b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Stagnation </a:t>
            </a:r>
            <a:r>
              <a:rPr lang="en-US" sz="1600" b="1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oder</a:t>
            </a:r>
            <a:r>
              <a:rPr lang="en-US" sz="1600" b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r>
              <a:rPr lang="en-US" sz="1600" b="1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Verschlechterung</a:t>
            </a:r>
            <a:r>
              <a:rPr lang="en-US" sz="1600" b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der </a:t>
            </a:r>
            <a:r>
              <a:rPr lang="en-US" sz="1600" b="1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Schussqualität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 </a:t>
            </a:r>
            <a:r>
              <a:rPr lang="en-US" sz="1600" err="1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hindeuten</a:t>
            </a:r>
            <a:r>
              <a:rPr lang="en-US" sz="1600">
                <a:solidFill>
                  <a:srgbClr val="49495A"/>
                </a:solidFill>
                <a:latin typeface="Open Sans"/>
                <a:ea typeface="+mn-lt"/>
                <a:cs typeface="+mn-lt"/>
              </a:rPr>
              <a:t> </a:t>
            </a:r>
            <a:endParaRPr lang="en-US" sz="1600">
              <a:solidFill>
                <a:srgbClr val="49495A"/>
              </a:solidFill>
              <a:latin typeface="Open Sans"/>
              <a:ea typeface="Calibri"/>
              <a:cs typeface="Calibri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40794" y="6416873"/>
            <a:ext cx="7862411" cy="73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800">
              <a:solidFill>
                <a:srgbClr val="49495A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0" name="Grafik 19" descr="Technische Hochschule Köln – Wikipedia">
            <a:extLst>
              <a:ext uri="{FF2B5EF4-FFF2-40B4-BE49-F238E27FC236}">
                <a16:creationId xmlns:a16="http://schemas.microsoft.com/office/drawing/2014/main" id="{DFE14B89-3D14-448E-C710-441AD4F73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0488" y="7344619"/>
            <a:ext cx="1605747" cy="84398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7284908-3062-217F-D279-FFC7F8E537D2}"/>
              </a:ext>
            </a:extLst>
          </p:cNvPr>
          <p:cNvSpPr txBox="1"/>
          <p:nvPr/>
        </p:nvSpPr>
        <p:spPr>
          <a:xfrm>
            <a:off x="9144000" y="7910186"/>
            <a:ext cx="7315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0" i="0" u="none" strike="noStrike" baseline="0">
                <a:solidFill>
                  <a:srgbClr val="FFFFFF"/>
                </a:solidFill>
                <a:latin typeface="Calibri"/>
              </a:rPr>
              <a:t>Abbildung: KI-generiert</a:t>
            </a:r>
            <a:r>
              <a:rPr sz="1200" b="0" i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​</a:t>
            </a:r>
            <a:endParaRPr lang="de-DE"/>
          </a:p>
          <a:p>
            <a:pPr algn="ctr"/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8096" y="4473394"/>
            <a:ext cx="4259251" cy="2933246"/>
            <a:chOff x="0" y="0"/>
            <a:chExt cx="1402223" cy="9656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2223" cy="965678"/>
            </a:xfrm>
            <a:custGeom>
              <a:avLst/>
              <a:gdLst/>
              <a:ahLst/>
              <a:cxnLst/>
              <a:rect l="l" t="t" r="r" b="b"/>
              <a:pathLst>
                <a:path w="1402223" h="965678">
                  <a:moveTo>
                    <a:pt x="74161" y="0"/>
                  </a:moveTo>
                  <a:lnTo>
                    <a:pt x="1328062" y="0"/>
                  </a:lnTo>
                  <a:cubicBezTo>
                    <a:pt x="1369020" y="0"/>
                    <a:pt x="1402223" y="33203"/>
                    <a:pt x="1402223" y="74161"/>
                  </a:cubicBezTo>
                  <a:lnTo>
                    <a:pt x="1402223" y="891517"/>
                  </a:lnTo>
                  <a:cubicBezTo>
                    <a:pt x="1402223" y="911185"/>
                    <a:pt x="1394409" y="930049"/>
                    <a:pt x="1380501" y="943956"/>
                  </a:cubicBezTo>
                  <a:cubicBezTo>
                    <a:pt x="1366594" y="957864"/>
                    <a:pt x="1347730" y="965678"/>
                    <a:pt x="1328062" y="965678"/>
                  </a:cubicBezTo>
                  <a:lnTo>
                    <a:pt x="74161" y="965678"/>
                  </a:lnTo>
                  <a:cubicBezTo>
                    <a:pt x="54492" y="965678"/>
                    <a:pt x="35629" y="957864"/>
                    <a:pt x="21721" y="943956"/>
                  </a:cubicBezTo>
                  <a:cubicBezTo>
                    <a:pt x="7813" y="930049"/>
                    <a:pt x="0" y="911185"/>
                    <a:pt x="0" y="891517"/>
                  </a:cubicBezTo>
                  <a:lnTo>
                    <a:pt x="0" y="74161"/>
                  </a:lnTo>
                  <a:cubicBezTo>
                    <a:pt x="0" y="54492"/>
                    <a:pt x="7813" y="35629"/>
                    <a:pt x="21721" y="21721"/>
                  </a:cubicBezTo>
                  <a:cubicBezTo>
                    <a:pt x="35629" y="7813"/>
                    <a:pt x="54492" y="0"/>
                    <a:pt x="741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CCF"/>
              </a:solidFill>
              <a:prstDash val="solid"/>
              <a:round/>
            </a:ln>
          </p:spPr>
          <p:txBody>
            <a:bodyPr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1152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02223" cy="1013303"/>
            </a:xfrm>
            <a:prstGeom prst="rect">
              <a:avLst/>
            </a:prstGeom>
          </p:spPr>
          <p:txBody>
            <a:bodyPr lIns="40640" tIns="40640" rIns="40640" bIns="40640" rtlCol="0" anchor="ctr"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27"/>
                </a:lnSpc>
              </a:pPr>
              <a:endParaRPr sz="1152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85575" y="4473394"/>
            <a:ext cx="4259251" cy="2933246"/>
            <a:chOff x="0" y="0"/>
            <a:chExt cx="1402223" cy="965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2223" cy="965678"/>
            </a:xfrm>
            <a:custGeom>
              <a:avLst/>
              <a:gdLst/>
              <a:ahLst/>
              <a:cxnLst/>
              <a:rect l="l" t="t" r="r" b="b"/>
              <a:pathLst>
                <a:path w="1402223" h="965678">
                  <a:moveTo>
                    <a:pt x="74161" y="0"/>
                  </a:moveTo>
                  <a:lnTo>
                    <a:pt x="1328062" y="0"/>
                  </a:lnTo>
                  <a:cubicBezTo>
                    <a:pt x="1369020" y="0"/>
                    <a:pt x="1402223" y="33203"/>
                    <a:pt x="1402223" y="74161"/>
                  </a:cubicBezTo>
                  <a:lnTo>
                    <a:pt x="1402223" y="891517"/>
                  </a:lnTo>
                  <a:cubicBezTo>
                    <a:pt x="1402223" y="911185"/>
                    <a:pt x="1394409" y="930049"/>
                    <a:pt x="1380501" y="943956"/>
                  </a:cubicBezTo>
                  <a:cubicBezTo>
                    <a:pt x="1366594" y="957864"/>
                    <a:pt x="1347730" y="965678"/>
                    <a:pt x="1328062" y="965678"/>
                  </a:cubicBezTo>
                  <a:lnTo>
                    <a:pt x="74161" y="965678"/>
                  </a:lnTo>
                  <a:cubicBezTo>
                    <a:pt x="54492" y="965678"/>
                    <a:pt x="35629" y="957864"/>
                    <a:pt x="21721" y="943956"/>
                  </a:cubicBezTo>
                  <a:cubicBezTo>
                    <a:pt x="7813" y="930049"/>
                    <a:pt x="0" y="911185"/>
                    <a:pt x="0" y="891517"/>
                  </a:cubicBezTo>
                  <a:lnTo>
                    <a:pt x="0" y="74161"/>
                  </a:lnTo>
                  <a:cubicBezTo>
                    <a:pt x="0" y="54492"/>
                    <a:pt x="7813" y="35629"/>
                    <a:pt x="21721" y="21721"/>
                  </a:cubicBezTo>
                  <a:cubicBezTo>
                    <a:pt x="35629" y="7813"/>
                    <a:pt x="54492" y="0"/>
                    <a:pt x="741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CCF"/>
              </a:solidFill>
              <a:prstDash val="solid"/>
              <a:round/>
            </a:ln>
          </p:spPr>
          <p:txBody>
            <a:bodyPr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1152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402223" cy="1013303"/>
            </a:xfrm>
            <a:prstGeom prst="rect">
              <a:avLst/>
            </a:prstGeom>
          </p:spPr>
          <p:txBody>
            <a:bodyPr lIns="40640" tIns="40640" rIns="40640" bIns="40640" rtlCol="0" anchor="ctr"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27"/>
                </a:lnSpc>
              </a:pPr>
              <a:endParaRPr sz="1152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7954" y="4473394"/>
            <a:ext cx="4259251" cy="2933246"/>
            <a:chOff x="0" y="0"/>
            <a:chExt cx="1402223" cy="9656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2223" cy="965678"/>
            </a:xfrm>
            <a:custGeom>
              <a:avLst/>
              <a:gdLst/>
              <a:ahLst/>
              <a:cxnLst/>
              <a:rect l="l" t="t" r="r" b="b"/>
              <a:pathLst>
                <a:path w="1402223" h="965678">
                  <a:moveTo>
                    <a:pt x="74161" y="0"/>
                  </a:moveTo>
                  <a:lnTo>
                    <a:pt x="1328062" y="0"/>
                  </a:lnTo>
                  <a:cubicBezTo>
                    <a:pt x="1369020" y="0"/>
                    <a:pt x="1402223" y="33203"/>
                    <a:pt x="1402223" y="74161"/>
                  </a:cubicBezTo>
                  <a:lnTo>
                    <a:pt x="1402223" y="891517"/>
                  </a:lnTo>
                  <a:cubicBezTo>
                    <a:pt x="1402223" y="911185"/>
                    <a:pt x="1394409" y="930049"/>
                    <a:pt x="1380501" y="943956"/>
                  </a:cubicBezTo>
                  <a:cubicBezTo>
                    <a:pt x="1366594" y="957864"/>
                    <a:pt x="1347730" y="965678"/>
                    <a:pt x="1328062" y="965678"/>
                  </a:cubicBezTo>
                  <a:lnTo>
                    <a:pt x="74161" y="965678"/>
                  </a:lnTo>
                  <a:cubicBezTo>
                    <a:pt x="54492" y="965678"/>
                    <a:pt x="35629" y="957864"/>
                    <a:pt x="21721" y="943956"/>
                  </a:cubicBezTo>
                  <a:cubicBezTo>
                    <a:pt x="7813" y="930049"/>
                    <a:pt x="0" y="911185"/>
                    <a:pt x="0" y="891517"/>
                  </a:cubicBezTo>
                  <a:lnTo>
                    <a:pt x="0" y="74161"/>
                  </a:lnTo>
                  <a:cubicBezTo>
                    <a:pt x="0" y="54492"/>
                    <a:pt x="7813" y="35629"/>
                    <a:pt x="21721" y="21721"/>
                  </a:cubicBezTo>
                  <a:cubicBezTo>
                    <a:pt x="35629" y="7813"/>
                    <a:pt x="54492" y="0"/>
                    <a:pt x="741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CCF"/>
              </a:solidFill>
              <a:prstDash val="solid"/>
              <a:round/>
            </a:ln>
          </p:spPr>
          <p:txBody>
            <a:bodyPr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1152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402223" cy="1013303"/>
            </a:xfrm>
            <a:prstGeom prst="rect">
              <a:avLst/>
            </a:prstGeom>
          </p:spPr>
          <p:txBody>
            <a:bodyPr lIns="40640" tIns="40640" rIns="40640" bIns="40640" rtlCol="0" anchor="ctr"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27"/>
                </a:lnSpc>
              </a:pPr>
              <a:endParaRPr sz="1152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027347" y="1279"/>
            <a:ext cx="10254678" cy="5009507"/>
            <a:chOff x="0" y="0"/>
            <a:chExt cx="1467819" cy="72879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7819" cy="728791"/>
            </a:xfrm>
            <a:custGeom>
              <a:avLst/>
              <a:gdLst/>
              <a:ahLst/>
              <a:cxnLst/>
              <a:rect l="l" t="t" r="r" b="b"/>
              <a:pathLst>
                <a:path w="1467819" h="728791">
                  <a:moveTo>
                    <a:pt x="25817" y="0"/>
                  </a:moveTo>
                  <a:lnTo>
                    <a:pt x="1442002" y="0"/>
                  </a:lnTo>
                  <a:cubicBezTo>
                    <a:pt x="1456260" y="0"/>
                    <a:pt x="1467819" y="11559"/>
                    <a:pt x="1467819" y="25817"/>
                  </a:cubicBezTo>
                  <a:lnTo>
                    <a:pt x="1467819" y="702974"/>
                  </a:lnTo>
                  <a:cubicBezTo>
                    <a:pt x="1467819" y="717232"/>
                    <a:pt x="1456260" y="728791"/>
                    <a:pt x="1442002" y="728791"/>
                  </a:cubicBezTo>
                  <a:lnTo>
                    <a:pt x="25817" y="728791"/>
                  </a:lnTo>
                  <a:cubicBezTo>
                    <a:pt x="11559" y="728791"/>
                    <a:pt x="0" y="717232"/>
                    <a:pt x="0" y="702974"/>
                  </a:cubicBezTo>
                  <a:lnTo>
                    <a:pt x="0" y="25817"/>
                  </a:lnTo>
                  <a:cubicBezTo>
                    <a:pt x="0" y="11559"/>
                    <a:pt x="11559" y="0"/>
                    <a:pt x="25817" y="0"/>
                  </a:cubicBezTo>
                  <a:close/>
                </a:path>
              </a:pathLst>
            </a:custGeom>
            <a:blipFill>
              <a:blip r:embed="rId2"/>
              <a:stretch>
                <a:fillRect t="-6645" b="-664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1152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22659" y="4719586"/>
            <a:ext cx="929640" cy="92964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CCF"/>
              </a:solidFill>
              <a:prstDash val="solid"/>
              <a:round/>
            </a:ln>
          </p:spPr>
          <p:txBody>
            <a:bodyPr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1152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0640" tIns="40640" rIns="40640" bIns="40640" rtlCol="0" anchor="ctr"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127"/>
                </a:lnSpc>
                <a:spcBef>
                  <a:spcPct val="0"/>
                </a:spcBef>
              </a:pPr>
              <a:endParaRPr sz="1152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45038" y="4719586"/>
            <a:ext cx="929640" cy="92964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CCF"/>
              </a:solidFill>
              <a:prstDash val="solid"/>
              <a:round/>
            </a:ln>
          </p:spPr>
          <p:txBody>
            <a:bodyPr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1152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0640" tIns="40640" rIns="40640" bIns="40640" rtlCol="0" anchor="ctr"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127"/>
                </a:lnSpc>
                <a:spcBef>
                  <a:spcPct val="0"/>
                </a:spcBef>
              </a:pPr>
              <a:endParaRPr sz="1152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67418" y="4719586"/>
            <a:ext cx="929640" cy="92964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CCF"/>
              </a:solidFill>
              <a:prstDash val="solid"/>
              <a:round/>
            </a:ln>
          </p:spPr>
          <p:txBody>
            <a:bodyPr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1152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0640" tIns="40640" rIns="40640" bIns="40640" rtlCol="0" anchor="ctr"/>
            <a:lstStyle>
              <a:defPPr>
                <a:defRPr lang="en-US"/>
              </a:defPPr>
              <a:lvl1pPr marL="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57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9456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6032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26080" algn="l" defTabSz="731520" rtl="0" eaLnBrk="1" latinLnBrk="0" hangingPunct="1">
                <a:defRPr sz="144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2127"/>
                </a:lnSpc>
                <a:spcBef>
                  <a:spcPct val="0"/>
                </a:spcBef>
              </a:pPr>
              <a:endParaRPr sz="1152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44342" y="1207393"/>
            <a:ext cx="4930217" cy="1694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03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475"/>
              </a:lnSpc>
            </a:pPr>
            <a:r>
              <a:rPr lang="en-US" sz="7618" spc="-442">
                <a:solidFill>
                  <a:srgbClr val="403CC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Treiber des Teamerfolgs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3144" y="4899376"/>
            <a:ext cx="2579515" cy="791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03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953"/>
              </a:lnSpc>
            </a:pPr>
            <a:r>
              <a:rPr lang="en-US" sz="3602" spc="-209">
                <a:solidFill>
                  <a:srgbClr val="403CC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Effizienz schlägt alles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17299" y="4764128"/>
            <a:ext cx="2875963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03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169"/>
              </a:lnSpc>
            </a:pPr>
            <a:r>
              <a:rPr lang="en-US" sz="3602" spc="-209">
                <a:solidFill>
                  <a:srgbClr val="403CC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Dreier: Qualität vor Quantität</a:t>
            </a:r>
          </a:p>
          <a:p>
            <a:pPr algn="l">
              <a:lnSpc>
                <a:spcPts val="2449"/>
              </a:lnSpc>
            </a:pPr>
            <a:endParaRPr lang="en-US" sz="3602" spc="-209">
              <a:solidFill>
                <a:srgbClr val="403CC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algn="l">
              <a:lnSpc>
                <a:spcPts val="2449"/>
              </a:lnSpc>
            </a:pPr>
            <a:endParaRPr lang="en-US" sz="3602" spc="-209">
              <a:solidFill>
                <a:srgbClr val="403CCF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43144" y="5894297"/>
            <a:ext cx="3509155" cy="110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03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189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Teams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mit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hoher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Feldwurfquote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(FG%)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erzielen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deutlich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bessere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Ergebnisse</a:t>
            </a:r>
            <a:endParaRPr lang="de-DE" sz="1400">
              <a:latin typeface="Open Sans"/>
              <a:ea typeface="Open Sans"/>
              <a:cs typeface="Open Sans"/>
            </a:endParaRPr>
          </a:p>
          <a:p>
            <a:pPr marL="285750" indent="-285750" algn="l">
              <a:lnSpc>
                <a:spcPts val="2189"/>
              </a:lnSpc>
              <a:buFont typeface="Arial"/>
              <a:buChar char="•"/>
            </a:pP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Effizienz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ist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der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wichtigste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Erfolgsfaktor</a:t>
            </a:r>
            <a:endParaRPr lang="en-US" sz="1400">
              <a:solidFill>
                <a:srgbClr val="000000"/>
              </a:solidFill>
              <a:latin typeface="Open Sans"/>
              <a:ea typeface="DM Sans"/>
              <a:cs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565523" y="5915927"/>
            <a:ext cx="3509155" cy="1110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03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189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Eine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hohe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Drei-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Punkte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-Quote (3P%)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verbessert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die Performance</a:t>
            </a:r>
            <a:endParaRPr lang="de-DE" sz="1400">
              <a:latin typeface="Open Sans"/>
              <a:ea typeface="Calibri" panose="020F0502020204030204"/>
              <a:cs typeface="Calibri" panose="020F0502020204030204"/>
            </a:endParaRPr>
          </a:p>
          <a:p>
            <a:pPr marL="285750" indent="-285750" algn="l">
              <a:lnSpc>
                <a:spcPts val="2189"/>
              </a:lnSpc>
              <a:buFont typeface="Arial"/>
              <a:buChar char="•"/>
            </a:pP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ein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hohes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Wurfvolumen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(3PA)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ohne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Effizienz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hingegen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nicht</a:t>
            </a:r>
            <a:endParaRPr lang="en-US" sz="1400">
              <a:latin typeface="Open Sans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33446" y="4891756"/>
            <a:ext cx="2579515" cy="804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03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025"/>
              </a:lnSpc>
            </a:pPr>
            <a:r>
              <a:rPr lang="en-US" sz="3602" spc="-209">
                <a:solidFill>
                  <a:srgbClr val="403CC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Ballbesitz entscheidet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833446" y="5894297"/>
            <a:ext cx="3509155" cy="1391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03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189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Rebounds und Steals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wirken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stark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positiv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, da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sie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zusätzliche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Ballbesitze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schaffen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endParaRPr lang="en-US" sz="1400">
              <a:solidFill>
                <a:srgbClr val="000000"/>
              </a:solidFill>
              <a:latin typeface="Open Sans"/>
              <a:ea typeface="DM Sans"/>
              <a:cs typeface="DM Sans"/>
            </a:endParaRPr>
          </a:p>
          <a:p>
            <a:pPr marL="285750" indent="-285750">
              <a:lnSpc>
                <a:spcPts val="2189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Turnovers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schaden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massiv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und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wirken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sich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direkt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negativ</a:t>
            </a:r>
            <a:r>
              <a:rPr lang="en-US" sz="1400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 auf das Spiel </a:t>
            </a:r>
            <a:r>
              <a:rPr lang="en-US" sz="1400" err="1">
                <a:solidFill>
                  <a:srgbClr val="000000"/>
                </a:solidFill>
                <a:latin typeface="Open Sans"/>
                <a:ea typeface="DM Sans"/>
                <a:cs typeface="DM Sans"/>
                <a:sym typeface="DM Sans"/>
              </a:rPr>
              <a:t>aus</a:t>
            </a:r>
            <a:endParaRPr lang="en-US" sz="1400" err="1">
              <a:solidFill>
                <a:srgbClr val="000000"/>
              </a:solidFill>
              <a:latin typeface="Open Sans"/>
              <a:ea typeface="DM Sans"/>
              <a:cs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535135" y="4597667"/>
            <a:ext cx="1304688" cy="1018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03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330"/>
              </a:lnSpc>
              <a:spcBef>
                <a:spcPct val="0"/>
              </a:spcBef>
            </a:pPr>
            <a:r>
              <a:rPr lang="en-US" sz="5950" b="1">
                <a:solidFill>
                  <a:srgbClr val="403CCF"/>
                </a:solidFill>
                <a:latin typeface="Arsenal Bold"/>
                <a:ea typeface="Arsenal Bold"/>
                <a:cs typeface="Arsenal Bold"/>
                <a:sym typeface="Arsenal Bold"/>
              </a:rPr>
              <a:t>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957514" y="4597667"/>
            <a:ext cx="1304688" cy="1018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03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330"/>
              </a:lnSpc>
              <a:spcBef>
                <a:spcPct val="0"/>
              </a:spcBef>
            </a:pPr>
            <a:r>
              <a:rPr lang="en-US" sz="5950" b="1">
                <a:solidFill>
                  <a:srgbClr val="403CCF"/>
                </a:solidFill>
                <a:latin typeface="Arsenal Bold"/>
                <a:ea typeface="Arsenal Bold"/>
                <a:cs typeface="Arsenal Bold"/>
                <a:sym typeface="Arsenal Bold"/>
              </a:rPr>
              <a:t>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79894" y="4597667"/>
            <a:ext cx="1304688" cy="1018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7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032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algn="l" defTabSz="731520" rtl="0" eaLnBrk="1" latinLnBrk="0" hangingPunct="1">
              <a:defRPr sz="14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330"/>
              </a:lnSpc>
              <a:spcBef>
                <a:spcPct val="0"/>
              </a:spcBef>
            </a:pPr>
            <a:r>
              <a:rPr lang="en-US" sz="5950" b="1">
                <a:solidFill>
                  <a:srgbClr val="403CCF"/>
                </a:solidFill>
                <a:latin typeface="Arsenal Bold"/>
                <a:ea typeface="Arsenal Bold"/>
                <a:cs typeface="Arsenal Bold"/>
                <a:sym typeface="Arsenal Bold"/>
              </a:rPr>
              <a:t>3</a:t>
            </a:r>
          </a:p>
        </p:txBody>
      </p:sp>
      <p:pic>
        <p:nvPicPr>
          <p:cNvPr id="32" name="Grafik 20" descr="Technische Hochschule Köln – Wikipedia">
            <a:extLst>
              <a:ext uri="{FF2B5EF4-FFF2-40B4-BE49-F238E27FC236}">
                <a16:creationId xmlns:a16="http://schemas.microsoft.com/office/drawing/2014/main" id="{7182DBCB-403F-CFBC-D68B-93B1AD1F2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708" y="7459067"/>
            <a:ext cx="1388001" cy="7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2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1305</Words>
  <Application>Microsoft Macintosh PowerPoint</Application>
  <PresentationFormat>Benutzerdefiniert</PresentationFormat>
  <Paragraphs>200</Paragraphs>
  <Slides>21</Slides>
  <Notes>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Open Sans</vt:lpstr>
      <vt:lpstr>Libre Baskerville</vt:lpstr>
      <vt:lpstr>DM Sans</vt:lpstr>
      <vt:lpstr>Bricolage Grotesque Bold</vt:lpstr>
      <vt:lpstr>Arial</vt:lpstr>
      <vt:lpstr>Calibri</vt:lpstr>
      <vt:lpstr>Arsenal Bold</vt:lpstr>
      <vt:lpstr>Helvetica World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Ayoub Tajar (atajar)</cp:lastModifiedBy>
  <cp:revision>7</cp:revision>
  <dcterms:created xsi:type="dcterms:W3CDTF">2026-01-18T14:45:18Z</dcterms:created>
  <dcterms:modified xsi:type="dcterms:W3CDTF">2026-01-20T20:28:58Z</dcterms:modified>
</cp:coreProperties>
</file>